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handoutMasterIdLst>
    <p:handoutMasterId r:id="rId22"/>
  </p:handoutMasterIdLst>
  <p:sldIdLst>
    <p:sldId id="256" r:id="rId2"/>
    <p:sldId id="271" r:id="rId3"/>
    <p:sldId id="257" r:id="rId4"/>
    <p:sldId id="289" r:id="rId5"/>
    <p:sldId id="296" r:id="rId6"/>
    <p:sldId id="274" r:id="rId7"/>
    <p:sldId id="288" r:id="rId8"/>
    <p:sldId id="290" r:id="rId9"/>
    <p:sldId id="258" r:id="rId10"/>
    <p:sldId id="291" r:id="rId11"/>
    <p:sldId id="292" r:id="rId12"/>
    <p:sldId id="277" r:id="rId13"/>
    <p:sldId id="278" r:id="rId14"/>
    <p:sldId id="284" r:id="rId15"/>
    <p:sldId id="286" r:id="rId16"/>
    <p:sldId id="285" r:id="rId17"/>
    <p:sldId id="269" r:id="rId18"/>
    <p:sldId id="270" r:id="rId19"/>
    <p:sldId id="29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2" autoAdjust="0"/>
    <p:restoredTop sz="94660"/>
  </p:normalViewPr>
  <p:slideViewPr>
    <p:cSldViewPr snapToGrid="0">
      <p:cViewPr varScale="1">
        <p:scale>
          <a:sx n="47" d="100"/>
          <a:sy n="47" d="100"/>
        </p:scale>
        <p:origin x="648" y="3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3106"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2A4D828-76C9-49E9-BF20-897B40E69DEA}" type="datetimeFigureOut">
              <a:rPr lang="en-US" smtClean="0"/>
              <a:t>8/24/2020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41426F8-35D1-444E-AD33-992264AB24A4}" type="slidenum">
              <a:rPr lang="en-US" smtClean="0"/>
              <a:t>‹#›</a:t>
            </a:fld>
            <a:endParaRPr lang="en-US"/>
          </a:p>
        </p:txBody>
      </p:sp>
    </p:spTree>
    <p:extLst>
      <p:ext uri="{BB962C8B-B14F-4D97-AF65-F5344CB8AC3E}">
        <p14:creationId xmlns:p14="http://schemas.microsoft.com/office/powerpoint/2010/main" val="3580022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48D84FB-12CA-4917-8E93-4E8ECC248992}" type="datetimeFigureOut">
              <a:rPr lang="en-US" smtClean="0"/>
              <a:t>8/24/2020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AC3C2A7-B8FC-4EDD-9BDF-A80DBB73442A}" type="slidenum">
              <a:rPr lang="en-US" smtClean="0"/>
              <a:t>‹#›</a:t>
            </a:fld>
            <a:endParaRPr lang="en-US"/>
          </a:p>
        </p:txBody>
      </p:sp>
    </p:spTree>
    <p:extLst>
      <p:ext uri="{BB962C8B-B14F-4D97-AF65-F5344CB8AC3E}">
        <p14:creationId xmlns:p14="http://schemas.microsoft.com/office/powerpoint/2010/main" val="1658510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8/24/2020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wSzf4LPubN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youtu.be/q2dx_Dtjfc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sjohnpaul.org/" TargetMode="External"/><Relationship Id="rId2" Type="http://schemas.openxmlformats.org/officeDocument/2006/relationships/hyperlink" Target="https://virtualfamilyofbelievers.weebly.com/"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youtu.be/SqGUzSo1Qh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Faith Formation 2020-2021</a:t>
            </a:r>
            <a:endParaRPr lang="en-US" dirty="0"/>
          </a:p>
        </p:txBody>
      </p:sp>
      <p:sp>
        <p:nvSpPr>
          <p:cNvPr id="3" name="Subtitle 2"/>
          <p:cNvSpPr>
            <a:spLocks noGrp="1"/>
          </p:cNvSpPr>
          <p:nvPr>
            <p:ph type="subTitle" idx="1"/>
          </p:nvPr>
        </p:nvSpPr>
        <p:spPr/>
        <p:txBody>
          <a:bodyPr/>
          <a:lstStyle/>
          <a:p>
            <a:r>
              <a:rPr lang="en-US" dirty="0" smtClean="0"/>
              <a:t>A family of Believers: Called and Sent by </a:t>
            </a:r>
            <a:r>
              <a:rPr lang="en-US" dirty="0" err="1" smtClean="0"/>
              <a:t>JEsus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6370" y="1867711"/>
            <a:ext cx="3718703" cy="4691085"/>
          </a:xfrm>
          <a:prstGeom prst="rect">
            <a:avLst/>
          </a:prstGeom>
        </p:spPr>
      </p:pic>
    </p:spTree>
    <p:extLst>
      <p:ext uri="{BB962C8B-B14F-4D97-AF65-F5344CB8AC3E}">
        <p14:creationId xmlns:p14="http://schemas.microsoft.com/office/powerpoint/2010/main" val="3554414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preview</a:t>
            </a:r>
            <a:endParaRPr lang="en-US" dirty="0"/>
          </a:p>
        </p:txBody>
      </p:sp>
      <p:sp>
        <p:nvSpPr>
          <p:cNvPr id="3" name="Content Placeholder 2"/>
          <p:cNvSpPr>
            <a:spLocks noGrp="1"/>
          </p:cNvSpPr>
          <p:nvPr>
            <p:ph idx="1"/>
          </p:nvPr>
        </p:nvSpPr>
        <p:spPr/>
        <p:txBody>
          <a:bodyPr/>
          <a:lstStyle/>
          <a:p>
            <a:r>
              <a:rPr lang="en-US" dirty="0" smtClean="0">
                <a:hlinkClick r:id="rId2"/>
              </a:rPr>
              <a:t>Mike </a:t>
            </a:r>
            <a:r>
              <a:rPr lang="en-US" dirty="0" err="1" smtClean="0">
                <a:hlinkClick r:id="rId2"/>
              </a:rPr>
              <a:t>Patin</a:t>
            </a:r>
            <a:r>
              <a:rPr lang="en-US" dirty="0" smtClean="0">
                <a:hlinkClick r:id="rId2"/>
              </a:rPr>
              <a:t> Video</a:t>
            </a:r>
            <a:endParaRPr lang="en-US" dirty="0"/>
          </a:p>
        </p:txBody>
      </p:sp>
    </p:spTree>
    <p:extLst>
      <p:ext uri="{BB962C8B-B14F-4D97-AF65-F5344CB8AC3E}">
        <p14:creationId xmlns:p14="http://schemas.microsoft.com/office/powerpoint/2010/main" val="1368008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smtClean="0"/>
              <a:t>Any broad conceptual questions before we dive into the particulars? </a:t>
            </a:r>
            <a:endParaRPr lang="en-US" sz="4800" dirty="0"/>
          </a:p>
        </p:txBody>
      </p:sp>
    </p:spTree>
    <p:extLst>
      <p:ext uri="{BB962C8B-B14F-4D97-AF65-F5344CB8AC3E}">
        <p14:creationId xmlns:p14="http://schemas.microsoft.com/office/powerpoint/2010/main" val="3806678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Sample month in our parish </a:t>
            </a:r>
            <a:endParaRPr lang="en-US" dirty="0"/>
          </a:p>
        </p:txBody>
      </p:sp>
      <p:sp>
        <p:nvSpPr>
          <p:cNvPr id="3" name="Content Placeholder 2"/>
          <p:cNvSpPr>
            <a:spLocks noGrp="1"/>
          </p:cNvSpPr>
          <p:nvPr>
            <p:ph idx="1"/>
          </p:nvPr>
        </p:nvSpPr>
        <p:spPr/>
        <p:txBody>
          <a:bodyPr/>
          <a:lstStyle/>
          <a:p>
            <a:pPr marL="0" indent="0">
              <a:buNone/>
            </a:pPr>
            <a:r>
              <a:rPr lang="en-US" b="1" dirty="0" smtClean="0"/>
              <a:t>Week One </a:t>
            </a:r>
            <a:r>
              <a:rPr lang="en-US" dirty="0" smtClean="0"/>
              <a:t>– Sunday and Wednesday – Faith Formation L!VE (recorded for those who can’t join live)</a:t>
            </a:r>
          </a:p>
          <a:p>
            <a:pPr marL="0" indent="0">
              <a:buNone/>
            </a:pPr>
            <a:r>
              <a:rPr lang="en-US" b="1" dirty="0" smtClean="0"/>
              <a:t>Week Two </a:t>
            </a:r>
            <a:r>
              <a:rPr lang="en-US" dirty="0" smtClean="0"/>
              <a:t>–  Monday – Check-in text encouraging households to interact with Kitchen Table Faith</a:t>
            </a:r>
          </a:p>
          <a:p>
            <a:pPr marL="0" indent="0">
              <a:buNone/>
            </a:pPr>
            <a:r>
              <a:rPr lang="en-US" b="1" dirty="0" smtClean="0"/>
              <a:t>Week Three </a:t>
            </a:r>
            <a:r>
              <a:rPr lang="en-US" dirty="0" smtClean="0"/>
              <a:t>– Monday – Check-in text reminding households to complete this month’s Parish Connection</a:t>
            </a:r>
          </a:p>
          <a:p>
            <a:pPr marL="0" indent="0">
              <a:buNone/>
            </a:pPr>
            <a:r>
              <a:rPr lang="en-US" dirty="0" smtClean="0"/>
              <a:t>			   Wednesday – Adult Faith Formation L!VE</a:t>
            </a:r>
          </a:p>
          <a:p>
            <a:pPr marL="0" indent="0">
              <a:buNone/>
            </a:pPr>
            <a:r>
              <a:rPr lang="en-US" b="1" dirty="0" smtClean="0"/>
              <a:t>Week Four </a:t>
            </a:r>
            <a:r>
              <a:rPr lang="en-US" dirty="0" smtClean="0"/>
              <a:t>–  Thursday -- Next month’s invitation to live session goes out with instructions to prepare</a:t>
            </a:r>
            <a:endParaRPr lang="en-US" dirty="0"/>
          </a:p>
          <a:p>
            <a:pPr marL="1368000" lvl="4" indent="0">
              <a:buNone/>
            </a:pPr>
            <a:endParaRPr lang="en-US" dirty="0"/>
          </a:p>
          <a:p>
            <a:pPr marL="1368000" lvl="4" indent="0">
              <a:buNone/>
            </a:pPr>
            <a:endParaRPr lang="en-US" dirty="0"/>
          </a:p>
          <a:p>
            <a:pPr marL="1368000" lvl="4" indent="0">
              <a:buNone/>
            </a:pPr>
            <a:endParaRPr lang="en-US" dirty="0" smtClean="0"/>
          </a:p>
        </p:txBody>
      </p:sp>
    </p:spTree>
    <p:extLst>
      <p:ext uri="{BB962C8B-B14F-4D97-AF65-F5344CB8AC3E}">
        <p14:creationId xmlns:p14="http://schemas.microsoft.com/office/powerpoint/2010/main" val="213793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Context </a:t>
            </a:r>
            <a:endParaRPr lang="en-US" dirty="0"/>
          </a:p>
        </p:txBody>
      </p:sp>
      <p:sp>
        <p:nvSpPr>
          <p:cNvPr id="3" name="Content Placeholder 2"/>
          <p:cNvSpPr>
            <a:spLocks noGrp="1"/>
          </p:cNvSpPr>
          <p:nvPr>
            <p:ph idx="1"/>
          </p:nvPr>
        </p:nvSpPr>
        <p:spPr/>
        <p:txBody>
          <a:bodyPr/>
          <a:lstStyle/>
          <a:p>
            <a:r>
              <a:rPr lang="en-US" dirty="0" smtClean="0">
                <a:hlinkClick r:id="rId2"/>
              </a:rPr>
              <a:t>Fr. Tim's Setting the Context</a:t>
            </a:r>
            <a:endParaRPr lang="en-US" dirty="0"/>
          </a:p>
        </p:txBody>
      </p:sp>
    </p:spTree>
    <p:extLst>
      <p:ext uri="{BB962C8B-B14F-4D97-AF65-F5344CB8AC3E}">
        <p14:creationId xmlns:p14="http://schemas.microsoft.com/office/powerpoint/2010/main" val="1871347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Kitchen table Faith </a:t>
            </a:r>
            <a:endParaRPr lang="en-US" dirty="0"/>
          </a:p>
        </p:txBody>
      </p:sp>
      <p:pic>
        <p:nvPicPr>
          <p:cNvPr id="9" name="Content Placeholder 8"/>
          <p:cNvPicPr>
            <a:picLocks noGrp="1" noChangeAspect="1"/>
          </p:cNvPicPr>
          <p:nvPr>
            <p:ph idx="1"/>
          </p:nvPr>
        </p:nvPicPr>
        <p:blipFill>
          <a:blip r:embed="rId2"/>
          <a:stretch>
            <a:fillRect/>
          </a:stretch>
        </p:blipFill>
        <p:spPr>
          <a:xfrm>
            <a:off x="3099935" y="2682814"/>
            <a:ext cx="5893568" cy="2631057"/>
          </a:xfrm>
          <a:prstGeom prst="rect">
            <a:avLst/>
          </a:prstGeom>
        </p:spPr>
      </p:pic>
    </p:spTree>
    <p:extLst>
      <p:ext uri="{BB962C8B-B14F-4D97-AF65-F5344CB8AC3E}">
        <p14:creationId xmlns:p14="http://schemas.microsoft.com/office/powerpoint/2010/main" val="743478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I Learn more about intergenerational Faith formation, playlists, etc.?</a:t>
            </a:r>
            <a:endParaRPr lang="en-US" dirty="0"/>
          </a:p>
        </p:txBody>
      </p:sp>
      <p:sp>
        <p:nvSpPr>
          <p:cNvPr id="3" name="Content Placeholder 2"/>
          <p:cNvSpPr>
            <a:spLocks noGrp="1"/>
          </p:cNvSpPr>
          <p:nvPr>
            <p:ph idx="1"/>
          </p:nvPr>
        </p:nvSpPr>
        <p:spPr/>
        <p:txBody>
          <a:bodyPr/>
          <a:lstStyle/>
          <a:p>
            <a:r>
              <a:rPr lang="en-US" dirty="0" smtClean="0"/>
              <a:t>Resources that have been helpful for us:</a:t>
            </a:r>
          </a:p>
          <a:p>
            <a:pPr lvl="1"/>
            <a:r>
              <a:rPr lang="en-US" dirty="0"/>
              <a:t>v</a:t>
            </a:r>
            <a:r>
              <a:rPr lang="en-US" dirty="0" smtClean="0"/>
              <a:t>ibrantfaith.org offers master classes (including one on playlists) and coaching, as well as Catalyst – on online network for sharing and resourcing for lifelong growth in faith</a:t>
            </a:r>
          </a:p>
          <a:p>
            <a:pPr lvl="1"/>
            <a:r>
              <a:rPr lang="en-US" dirty="0" smtClean="0"/>
              <a:t>cmdnet.org (Center for Ministry Development) offers training and resources for lifelong faith formation</a:t>
            </a:r>
          </a:p>
          <a:p>
            <a:pPr marL="324000" lvl="1" indent="0">
              <a:buNone/>
            </a:pPr>
            <a:endParaRPr lang="en-US" dirty="0" smtClean="0"/>
          </a:p>
        </p:txBody>
      </p:sp>
    </p:spTree>
    <p:extLst>
      <p:ext uri="{BB962C8B-B14F-4D97-AF65-F5344CB8AC3E}">
        <p14:creationId xmlns:p14="http://schemas.microsoft.com/office/powerpoint/2010/main" val="31281626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we find it all? </a:t>
            </a:r>
            <a:endParaRPr lang="en-US" dirty="0"/>
          </a:p>
        </p:txBody>
      </p:sp>
      <p:sp>
        <p:nvSpPr>
          <p:cNvPr id="3" name="Content Placeholder 2"/>
          <p:cNvSpPr>
            <a:spLocks noGrp="1"/>
          </p:cNvSpPr>
          <p:nvPr>
            <p:ph idx="1"/>
          </p:nvPr>
        </p:nvSpPr>
        <p:spPr/>
        <p:txBody>
          <a:bodyPr/>
          <a:lstStyle/>
          <a:p>
            <a:r>
              <a:rPr lang="en-US" dirty="0" smtClean="0"/>
              <a:t>Go to </a:t>
            </a:r>
            <a:r>
              <a:rPr lang="en-US" dirty="0" smtClean="0">
                <a:solidFill>
                  <a:schemeClr val="bg2">
                    <a:lumMod val="50000"/>
                  </a:schemeClr>
                </a:solidFill>
                <a:hlinkClick r:id="rId2"/>
              </a:rPr>
              <a:t>virtualfamilyofbelievers.weebly.com</a:t>
            </a:r>
            <a:r>
              <a:rPr lang="en-US" dirty="0" smtClean="0"/>
              <a:t> to access these resources</a:t>
            </a:r>
          </a:p>
          <a:p>
            <a:r>
              <a:rPr lang="en-US" dirty="0"/>
              <a:t>To see how we have organized our playlist, visit our parish </a:t>
            </a:r>
            <a:r>
              <a:rPr lang="en-US" dirty="0" smtClean="0"/>
              <a:t>website</a:t>
            </a:r>
            <a:r>
              <a:rPr lang="en-US" dirty="0"/>
              <a:t>: </a:t>
            </a:r>
            <a:r>
              <a:rPr lang="en-US" dirty="0">
                <a:solidFill>
                  <a:schemeClr val="tx1"/>
                </a:solidFill>
                <a:hlinkClick r:id="rId3"/>
              </a:rPr>
              <a:t>www.ssjohnpaul.org</a:t>
            </a:r>
            <a:r>
              <a:rPr lang="en-US" dirty="0">
                <a:solidFill>
                  <a:schemeClr val="tx1"/>
                </a:solidFill>
              </a:rPr>
              <a:t>, and click on the </a:t>
            </a:r>
            <a:r>
              <a:rPr lang="en-US" i="1" dirty="0">
                <a:solidFill>
                  <a:schemeClr val="tx1"/>
                </a:solidFill>
              </a:rPr>
              <a:t>Kitchen Table Faith</a:t>
            </a:r>
            <a:r>
              <a:rPr lang="en-US" dirty="0">
                <a:solidFill>
                  <a:schemeClr val="tx1"/>
                </a:solidFill>
              </a:rPr>
              <a:t> button on the front </a:t>
            </a:r>
            <a:r>
              <a:rPr lang="en-US" dirty="0" smtClean="0">
                <a:solidFill>
                  <a:schemeClr val="tx1"/>
                </a:solidFill>
              </a:rPr>
              <a:t>page</a:t>
            </a:r>
          </a:p>
          <a:p>
            <a:endParaRPr lang="en-US" dirty="0">
              <a:solidFill>
                <a:schemeClr val="tx1"/>
              </a:solidFill>
            </a:endParaRPr>
          </a:p>
          <a:p>
            <a:endParaRPr lang="en-US" dirty="0" smtClean="0">
              <a:solidFill>
                <a:schemeClr val="tx1"/>
              </a:solidFill>
            </a:endParaRPr>
          </a:p>
          <a:p>
            <a:endParaRPr lang="en-US" dirty="0">
              <a:solidFill>
                <a:schemeClr val="tx1"/>
              </a:solidFill>
            </a:endParaRPr>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78460" y="3709359"/>
            <a:ext cx="2287268" cy="2885352"/>
          </a:xfrm>
          <a:prstGeom prst="rect">
            <a:avLst/>
          </a:prstGeom>
        </p:spPr>
      </p:pic>
    </p:spTree>
    <p:extLst>
      <p:ext uri="{BB962C8B-B14F-4D97-AF65-F5344CB8AC3E}">
        <p14:creationId xmlns:p14="http://schemas.microsoft.com/office/powerpoint/2010/main" val="3636824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Guiding principle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“Catechesis for adults … must be considered the chief form of catechesis. All other forms, which are indeed always necessary, are in some way oriented to it.” (GDC, #59)</a:t>
            </a:r>
          </a:p>
          <a:p>
            <a:pPr marL="0" indent="0">
              <a:buNone/>
            </a:pPr>
            <a:endParaRPr lang="en-US" dirty="0"/>
          </a:p>
          <a:p>
            <a:pPr marL="0" indent="0">
              <a:buNone/>
            </a:pPr>
            <a:r>
              <a:rPr lang="en-US" dirty="0" smtClean="0"/>
              <a:t>“WE (Bishops) call the Church in our country to a renewed commitment to </a:t>
            </a:r>
            <a:r>
              <a:rPr lang="en-US" dirty="0" err="1" smtClean="0"/>
              <a:t>adlt</a:t>
            </a:r>
            <a:r>
              <a:rPr lang="en-US" dirty="0" smtClean="0"/>
              <a:t> faith formation, positioning it at the heart of our catechetical vision and practice…without weakening our commitment to other essential educational ministries…” (OHWB,  #6)</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734880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and Answers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85652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Come, Holy Spirit!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38099" y="2181225"/>
            <a:ext cx="2915802" cy="3678238"/>
          </a:xfrm>
        </p:spPr>
      </p:pic>
    </p:spTree>
    <p:extLst>
      <p:ext uri="{BB962C8B-B14F-4D97-AF65-F5344CB8AC3E}">
        <p14:creationId xmlns:p14="http://schemas.microsoft.com/office/powerpoint/2010/main" val="4284907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38099" y="2181225"/>
            <a:ext cx="2915802" cy="3678238"/>
          </a:xfrm>
        </p:spPr>
      </p:pic>
    </p:spTree>
    <p:extLst>
      <p:ext uri="{BB962C8B-B14F-4D97-AF65-F5344CB8AC3E}">
        <p14:creationId xmlns:p14="http://schemas.microsoft.com/office/powerpoint/2010/main" val="2144278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 Partners</a:t>
            </a:r>
            <a:endParaRPr lang="en-US" dirty="0"/>
          </a:p>
        </p:txBody>
      </p:sp>
      <p:sp>
        <p:nvSpPr>
          <p:cNvPr id="3" name="Content Placeholder 2"/>
          <p:cNvSpPr>
            <a:spLocks noGrp="1"/>
          </p:cNvSpPr>
          <p:nvPr>
            <p:ph idx="1"/>
          </p:nvPr>
        </p:nvSpPr>
        <p:spPr/>
        <p:txBody>
          <a:bodyPr/>
          <a:lstStyle/>
          <a:p>
            <a:endParaRPr lang="en-US" dirty="0" smtClean="0"/>
          </a:p>
          <a:p>
            <a:r>
              <a:rPr lang="en-US" dirty="0" smtClean="0"/>
              <a:t>Tom Quinlan, Ministry Director, St. Joseph Educational Center</a:t>
            </a:r>
          </a:p>
          <a:p>
            <a:r>
              <a:rPr lang="en-US" dirty="0" smtClean="0"/>
              <a:t>Fr.  Tim Fitzgerald, Pastor,  Ss. John and Paul Parish</a:t>
            </a:r>
          </a:p>
          <a:p>
            <a:r>
              <a:rPr lang="en-US" dirty="0" smtClean="0"/>
              <a:t>Paulette Chapman, Director of Adult Faith Formation,  Ss. John and Paul Parish</a:t>
            </a:r>
          </a:p>
          <a:p>
            <a:r>
              <a:rPr lang="en-US" dirty="0" smtClean="0"/>
              <a:t>Jenni </a:t>
            </a:r>
            <a:r>
              <a:rPr lang="en-US" dirty="0" err="1" smtClean="0"/>
              <a:t>Lihs</a:t>
            </a:r>
            <a:r>
              <a:rPr lang="en-US" dirty="0" smtClean="0"/>
              <a:t>, Coordinator of Faith Formation,  Ss. John and Paul Parish</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4872" y="1998713"/>
            <a:ext cx="1294205" cy="130972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2555" y="1897739"/>
            <a:ext cx="1294205" cy="1406179"/>
          </a:xfrm>
          <a:prstGeom prst="rect">
            <a:avLst/>
          </a:prstGeom>
        </p:spPr>
      </p:pic>
    </p:spTree>
    <p:extLst>
      <p:ext uri="{BB962C8B-B14F-4D97-AF65-F5344CB8AC3E}">
        <p14:creationId xmlns:p14="http://schemas.microsoft.com/office/powerpoint/2010/main" val="2687800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prayer</a:t>
            </a:r>
            <a:endParaRPr lang="en-US" dirty="0"/>
          </a:p>
        </p:txBody>
      </p:sp>
      <p:sp>
        <p:nvSpPr>
          <p:cNvPr id="3" name="Content Placeholder 2"/>
          <p:cNvSpPr>
            <a:spLocks noGrp="1"/>
          </p:cNvSpPr>
          <p:nvPr>
            <p:ph idx="1"/>
          </p:nvPr>
        </p:nvSpPr>
        <p:spPr/>
        <p:txBody>
          <a:bodyPr/>
          <a:lstStyle/>
          <a:p>
            <a:pPr marL="0" indent="0" algn="ctr">
              <a:buNone/>
            </a:pPr>
            <a:endParaRPr lang="en-US" sz="3600" dirty="0" smtClean="0">
              <a:solidFill>
                <a:schemeClr val="bg2">
                  <a:lumMod val="25000"/>
                </a:schemeClr>
              </a:solidFill>
            </a:endParaRPr>
          </a:p>
          <a:p>
            <a:pPr marL="0" indent="0" algn="ctr">
              <a:buNone/>
            </a:pPr>
            <a:r>
              <a:rPr lang="en-US" sz="3600" dirty="0" smtClean="0">
                <a:solidFill>
                  <a:schemeClr val="bg2">
                    <a:lumMod val="25000"/>
                  </a:schemeClr>
                </a:solidFill>
              </a:rPr>
              <a:t>The Surrender Novena</a:t>
            </a:r>
          </a:p>
          <a:p>
            <a:pPr marL="0" indent="0" algn="ctr">
              <a:buNone/>
            </a:pPr>
            <a:endParaRPr lang="en-US" dirty="0" smtClean="0"/>
          </a:p>
          <a:p>
            <a:pPr marL="0" indent="0" algn="ctr">
              <a:buNone/>
            </a:pPr>
            <a:endParaRPr lang="en-US" sz="2800" i="1" dirty="0" smtClean="0">
              <a:solidFill>
                <a:schemeClr val="accent1">
                  <a:lumMod val="60000"/>
                  <a:lumOff val="40000"/>
                </a:schemeClr>
              </a:solidFill>
            </a:endParaRPr>
          </a:p>
          <a:p>
            <a:pPr marL="0" indent="0" algn="ctr">
              <a:buNone/>
            </a:pPr>
            <a:r>
              <a:rPr lang="en-US" sz="2800" i="1" dirty="0" smtClean="0">
                <a:solidFill>
                  <a:schemeClr val="accent1">
                    <a:lumMod val="60000"/>
                    <a:lumOff val="40000"/>
                  </a:schemeClr>
                </a:solidFill>
              </a:rPr>
              <a:t>Oh Jesus, I surrender myself to you.  Take care of everything.</a:t>
            </a:r>
          </a:p>
          <a:p>
            <a:pPr marL="0" indent="0" algn="ctr">
              <a:buNone/>
            </a:pPr>
            <a:endParaRPr lang="en-US" dirty="0"/>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1405183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smtClean="0"/>
              <a:t>How did we get to this place? </a:t>
            </a:r>
            <a:endParaRPr lang="en-US" sz="4800" dirty="0"/>
          </a:p>
        </p:txBody>
      </p:sp>
    </p:spTree>
    <p:extLst>
      <p:ext uri="{BB962C8B-B14F-4D97-AF65-F5344CB8AC3E}">
        <p14:creationId xmlns:p14="http://schemas.microsoft.com/office/powerpoint/2010/main" val="2084271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moment of opportunity</a:t>
            </a:r>
            <a:endParaRPr lang="en-US" dirty="0"/>
          </a:p>
        </p:txBody>
      </p:sp>
      <p:sp>
        <p:nvSpPr>
          <p:cNvPr id="3" name="Content Placeholder 2"/>
          <p:cNvSpPr>
            <a:spLocks noGrp="1"/>
          </p:cNvSpPr>
          <p:nvPr>
            <p:ph idx="1"/>
          </p:nvPr>
        </p:nvSpPr>
        <p:spPr/>
        <p:txBody>
          <a:bodyPr>
            <a:normAutofit/>
          </a:bodyPr>
          <a:lstStyle/>
          <a:p>
            <a:r>
              <a:rPr lang="en-US" dirty="0" smtClean="0"/>
              <a:t>The call for “lifelong growth in faith”</a:t>
            </a:r>
          </a:p>
          <a:p>
            <a:r>
              <a:rPr lang="en-US" dirty="0" smtClean="0"/>
              <a:t>Guide and support parents as primary mentors in faith</a:t>
            </a:r>
          </a:p>
          <a:p>
            <a:r>
              <a:rPr lang="en-US" dirty="0" smtClean="0"/>
              <a:t>Pandemic crisis that provides an opportunity</a:t>
            </a:r>
          </a:p>
          <a:p>
            <a:r>
              <a:rPr lang="en-US" dirty="0" smtClean="0"/>
              <a:t>Growth in faith for all Catholics</a:t>
            </a:r>
          </a:p>
          <a:p>
            <a:r>
              <a:rPr lang="en-US" dirty="0" smtClean="0"/>
              <a:t>Faith Formation for all members of the community, lifelong growth in faith</a:t>
            </a:r>
          </a:p>
          <a:p>
            <a:r>
              <a:rPr lang="en-US" dirty="0" smtClean="0"/>
              <a:t>Adult growth in faith “to be considered above all else”</a:t>
            </a:r>
          </a:p>
          <a:p>
            <a:r>
              <a:rPr lang="en-US" dirty="0" smtClean="0"/>
              <a:t>Parents as primary catechists for their children</a:t>
            </a:r>
            <a:endParaRPr lang="en-US" dirty="0"/>
          </a:p>
        </p:txBody>
      </p:sp>
    </p:spTree>
    <p:extLst>
      <p:ext uri="{BB962C8B-B14F-4D97-AF65-F5344CB8AC3E}">
        <p14:creationId xmlns:p14="http://schemas.microsoft.com/office/powerpoint/2010/main" val="667245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Family/Intergenerational Catechesis</a:t>
            </a:r>
            <a:endParaRPr lang="en-US" dirty="0"/>
          </a:p>
        </p:txBody>
      </p:sp>
      <p:sp>
        <p:nvSpPr>
          <p:cNvPr id="3" name="Content Placeholder 2"/>
          <p:cNvSpPr>
            <a:spLocks noGrp="1"/>
          </p:cNvSpPr>
          <p:nvPr>
            <p:ph idx="1"/>
          </p:nvPr>
        </p:nvSpPr>
        <p:spPr/>
        <p:txBody>
          <a:bodyPr/>
          <a:lstStyle/>
          <a:p>
            <a:r>
              <a:rPr lang="en-US" dirty="0" smtClean="0"/>
              <a:t>17 years at SSJP</a:t>
            </a:r>
          </a:p>
          <a:p>
            <a:r>
              <a:rPr lang="en-US" dirty="0" smtClean="0"/>
              <a:t>Adapted Generations of Faith model</a:t>
            </a:r>
          </a:p>
          <a:p>
            <a:r>
              <a:rPr lang="en-US" dirty="0" smtClean="0"/>
              <a:t>Lifelong formation in faith is the guiding principle</a:t>
            </a:r>
          </a:p>
          <a:p>
            <a:r>
              <a:rPr lang="en-US" dirty="0"/>
              <a:t>U</a:t>
            </a:r>
            <a:r>
              <a:rPr lang="en-US" dirty="0" smtClean="0"/>
              <a:t>ses the language of “household” </a:t>
            </a:r>
          </a:p>
          <a:p>
            <a:r>
              <a:rPr lang="en-US" dirty="0" smtClean="0"/>
              <a:t>Rooted in Scripture and the </a:t>
            </a:r>
            <a:r>
              <a:rPr lang="en-US" i="1" dirty="0" smtClean="0"/>
              <a:t>Catechism of the Catholic Church</a:t>
            </a:r>
          </a:p>
          <a:p>
            <a:r>
              <a:rPr lang="en-US" dirty="0" smtClean="0"/>
              <a:t>Incorporates the Six Tasks of Catechesis</a:t>
            </a:r>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405" y="2691319"/>
            <a:ext cx="3512822" cy="3583361"/>
          </a:xfrm>
          <a:prstGeom prst="rect">
            <a:avLst/>
          </a:prstGeom>
        </p:spPr>
      </p:pic>
    </p:spTree>
    <p:extLst>
      <p:ext uri="{BB962C8B-B14F-4D97-AF65-F5344CB8AC3E}">
        <p14:creationId xmlns:p14="http://schemas.microsoft.com/office/powerpoint/2010/main" val="819683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Lifelong Formation in Faith begins in the home</a:t>
            </a:r>
            <a:endParaRPr lang="en-US" dirty="0"/>
          </a:p>
        </p:txBody>
      </p:sp>
      <p:sp>
        <p:nvSpPr>
          <p:cNvPr id="3" name="Content Placeholder 2"/>
          <p:cNvSpPr>
            <a:spLocks noGrp="1"/>
          </p:cNvSpPr>
          <p:nvPr>
            <p:ph idx="1"/>
          </p:nvPr>
        </p:nvSpPr>
        <p:spPr/>
        <p:txBody>
          <a:bodyPr/>
          <a:lstStyle/>
          <a:p>
            <a:pPr marL="0" indent="0">
              <a:buNone/>
            </a:pPr>
            <a:r>
              <a:rPr lang="en-US" dirty="0" smtClean="0"/>
              <a:t>The family … </a:t>
            </a:r>
            <a:r>
              <a:rPr lang="en-US" i="1" dirty="0"/>
              <a:t> “is called to be a ‘domestic church,’ a place of faith, of prayer and of loving concern for the true and enduring good of each of its members</a:t>
            </a:r>
            <a:r>
              <a:rPr lang="en-US" i="1" dirty="0" smtClean="0"/>
              <a:t>.” </a:t>
            </a:r>
            <a:r>
              <a:rPr lang="en-US" dirty="0" smtClean="0"/>
              <a:t>Pope Benedict (Homily in Nazareth, 5.14.09)</a:t>
            </a:r>
          </a:p>
          <a:p>
            <a:pPr marL="0" indent="0">
              <a:buNone/>
            </a:pPr>
            <a:endParaRPr lang="en-US" dirty="0" smtClean="0"/>
          </a:p>
          <a:p>
            <a:pPr marL="0" indent="0">
              <a:buNone/>
            </a:pPr>
            <a:r>
              <a:rPr lang="en-US" i="1" dirty="0" smtClean="0"/>
              <a:t>“Love </a:t>
            </a:r>
            <a:r>
              <a:rPr lang="en-US" i="1" dirty="0"/>
              <a:t>is shown by little things, by attention to small daily signs which make us feel at home. Faith grows when it is lived and shaped by love. That is why our families, our homes, are true domestic churches. They are the right place for faith to become life, and life to grow in faith</a:t>
            </a:r>
            <a:r>
              <a:rPr lang="en-US" i="1" dirty="0" smtClean="0"/>
              <a:t>.” </a:t>
            </a:r>
            <a:r>
              <a:rPr lang="en-US" dirty="0" smtClean="0"/>
              <a:t>Pope Francis (World Meeting </a:t>
            </a:r>
            <a:r>
              <a:rPr lang="en-US" smtClean="0"/>
              <a:t>of Families Homily</a:t>
            </a:r>
            <a:r>
              <a:rPr lang="en-US" dirty="0" smtClean="0"/>
              <a:t>, 9.27.15)</a:t>
            </a:r>
          </a:p>
          <a:p>
            <a:pPr marL="0" indent="0">
              <a:buNone/>
            </a:pPr>
            <a:endParaRPr lang="en-US" dirty="0" smtClean="0"/>
          </a:p>
          <a:p>
            <a:pPr marL="0" indent="0">
              <a:buNone/>
            </a:pPr>
            <a:r>
              <a:rPr lang="en-US" i="1" dirty="0"/>
              <a:t>“We are entering a period of new vitality for the Church, a period in which adult Catholic laity will play a pivotal leadership role in fulfilling the Christian mission of evangelizing and transforming society. For adults to fulfill their role in this new era of the Church, their faith formation must be lifelong, just as they must continue to learn to keep up in the changing world.” </a:t>
            </a:r>
            <a:r>
              <a:rPr lang="en-US" i="1" dirty="0" smtClean="0"/>
              <a:t>Our </a:t>
            </a:r>
            <a:r>
              <a:rPr lang="en-US" i="1" dirty="0"/>
              <a:t>Hearts Were Burning Within Us: A Pastoral Plan for Adult Faith Formation in the United States</a:t>
            </a:r>
            <a:r>
              <a:rPr lang="en-US" dirty="0"/>
              <a:t>, </a:t>
            </a:r>
            <a:r>
              <a:rPr lang="en-US" dirty="0" smtClean="0"/>
              <a:t>29</a:t>
            </a:r>
            <a:endParaRPr lang="en-US" dirty="0"/>
          </a:p>
        </p:txBody>
      </p:sp>
    </p:spTree>
    <p:extLst>
      <p:ext uri="{BB962C8B-B14F-4D97-AF65-F5344CB8AC3E}">
        <p14:creationId xmlns:p14="http://schemas.microsoft.com/office/powerpoint/2010/main" val="973291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one mom’s words</a:t>
            </a:r>
            <a:endParaRPr lang="en-US" dirty="0"/>
          </a:p>
        </p:txBody>
      </p:sp>
      <p:sp>
        <p:nvSpPr>
          <p:cNvPr id="5" name="Content Placeholder 4"/>
          <p:cNvSpPr>
            <a:spLocks noGrp="1"/>
          </p:cNvSpPr>
          <p:nvPr>
            <p:ph idx="1"/>
          </p:nvPr>
        </p:nvSpPr>
        <p:spPr/>
        <p:txBody>
          <a:bodyPr/>
          <a:lstStyle/>
          <a:p>
            <a:r>
              <a:rPr lang="en-US" dirty="0" smtClean="0">
                <a:hlinkClick r:id="rId2"/>
              </a:rPr>
              <a:t>Jo Ellen's "Why we like Faith Formation"</a:t>
            </a:r>
            <a:endParaRPr lang="en-US" dirty="0"/>
          </a:p>
        </p:txBody>
      </p:sp>
    </p:spTree>
    <p:extLst>
      <p:ext uri="{BB962C8B-B14F-4D97-AF65-F5344CB8AC3E}">
        <p14:creationId xmlns:p14="http://schemas.microsoft.com/office/powerpoint/2010/main" val="2114505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2755</TotalTime>
  <Words>519</Words>
  <Application>Microsoft Office PowerPoint</Application>
  <PresentationFormat>Widescreen</PresentationFormat>
  <Paragraphs>70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Gill Sans MT</vt:lpstr>
      <vt:lpstr>Wingdings 2</vt:lpstr>
      <vt:lpstr>Dividend</vt:lpstr>
      <vt:lpstr>Faith Formation 2020-2021</vt:lpstr>
      <vt:lpstr>Welcome!</vt:lpstr>
      <vt:lpstr>Conversation Partners</vt:lpstr>
      <vt:lpstr>Opening prayer</vt:lpstr>
      <vt:lpstr>overview</vt:lpstr>
      <vt:lpstr>A moment of opportunity</vt:lpstr>
      <vt:lpstr>Family/Intergenerational Catechesis</vt:lpstr>
      <vt:lpstr>Lifelong Formation in Faith begins in the home</vt:lpstr>
      <vt:lpstr>IN one mom’s words</vt:lpstr>
      <vt:lpstr>September preview</vt:lpstr>
      <vt:lpstr>Questions?</vt:lpstr>
      <vt:lpstr>a Sample month in our parish </vt:lpstr>
      <vt:lpstr>Setting the Context </vt:lpstr>
      <vt:lpstr>Kitchen table Faith </vt:lpstr>
      <vt:lpstr>Where do I Learn more about intergenerational Faith formation, playlists, etc.?</vt:lpstr>
      <vt:lpstr>Where do we find it all? </vt:lpstr>
      <vt:lpstr>Our Guiding principle</vt:lpstr>
      <vt:lpstr>Questions and Answers </vt:lpstr>
      <vt:lpstr>Come, Holy Spirit!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Formation 2020-2021</dc:title>
  <dc:creator>Paulette Chapman</dc:creator>
  <cp:lastModifiedBy>Jenni</cp:lastModifiedBy>
  <cp:revision>101</cp:revision>
  <cp:lastPrinted>2020-08-13T16:53:04Z</cp:lastPrinted>
  <dcterms:created xsi:type="dcterms:W3CDTF">2020-07-13T17:09:06Z</dcterms:created>
  <dcterms:modified xsi:type="dcterms:W3CDTF">2020-08-24T19:41:15Z</dcterms:modified>
</cp:coreProperties>
</file>