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70" r:id="rId3"/>
    <p:sldId id="271" r:id="rId4"/>
    <p:sldId id="257" r:id="rId5"/>
    <p:sldId id="274" r:id="rId6"/>
    <p:sldId id="258" r:id="rId7"/>
    <p:sldId id="259" r:id="rId8"/>
    <p:sldId id="260" r:id="rId9"/>
    <p:sldId id="261" r:id="rId10"/>
    <p:sldId id="262" r:id="rId11"/>
    <p:sldId id="263" r:id="rId12"/>
    <p:sldId id="264" r:id="rId13"/>
    <p:sldId id="275" r:id="rId14"/>
    <p:sldId id="276" r:id="rId15"/>
    <p:sldId id="277" r:id="rId16"/>
    <p:sldId id="278" r:id="rId17"/>
    <p:sldId id="279" r:id="rId18"/>
    <p:sldId id="280" r:id="rId19"/>
    <p:sldId id="266" r:id="rId20"/>
    <p:sldId id="265" r:id="rId21"/>
    <p:sldId id="267" r:id="rId22"/>
    <p:sldId id="273" r:id="rId23"/>
    <p:sldId id="268" r:id="rId24"/>
    <p:sldId id="26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10/21/2020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10/21/2020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10/21/2020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10/21/2020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10/21/2020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10/21/2020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Family of Believers:</a:t>
            </a:r>
            <a:br>
              <a:rPr lang="en-US" dirty="0" smtClean="0"/>
            </a:br>
            <a:r>
              <a:rPr lang="en-US" dirty="0" smtClean="0"/>
              <a:t>Called and Sent by Jesus</a:t>
            </a:r>
            <a:endParaRPr lang="en-US" dirty="0"/>
          </a:p>
        </p:txBody>
      </p:sp>
      <p:sp>
        <p:nvSpPr>
          <p:cNvPr id="3" name="Subtitle 2"/>
          <p:cNvSpPr>
            <a:spLocks noGrp="1"/>
          </p:cNvSpPr>
          <p:nvPr>
            <p:ph type="subTitle" idx="1"/>
          </p:nvPr>
        </p:nvSpPr>
        <p:spPr/>
        <p:txBody>
          <a:bodyPr/>
          <a:lstStyle/>
          <a:p>
            <a:r>
              <a:rPr lang="en-US" dirty="0" smtClean="0"/>
              <a:t>Thanks be to God</a:t>
            </a:r>
            <a:endParaRPr lang="en-US" dirty="0"/>
          </a:p>
        </p:txBody>
      </p:sp>
    </p:spTree>
    <p:extLst>
      <p:ext uri="{BB962C8B-B14F-4D97-AF65-F5344CB8AC3E}">
        <p14:creationId xmlns:p14="http://schemas.microsoft.com/office/powerpoint/2010/main" val="2102039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r>
              <a:rPr lang="en-US" dirty="0" smtClean="0"/>
              <a:t>Philippians 4:4-7</a:t>
            </a:r>
            <a:endParaRPr lang="en-US" dirty="0" smtClean="0"/>
          </a:p>
          <a:p>
            <a:r>
              <a:rPr lang="en-US" dirty="0" smtClean="0"/>
              <a:t>Take 5</a:t>
            </a:r>
          </a:p>
          <a:p>
            <a:pPr lvl="1"/>
            <a:r>
              <a:rPr lang="en-US" dirty="0" smtClean="0"/>
              <a:t>Questions for household discussion:</a:t>
            </a:r>
          </a:p>
          <a:p>
            <a:pPr lvl="2"/>
            <a:r>
              <a:rPr lang="en-US" dirty="0" smtClean="0"/>
              <a:t>What makes you glad?</a:t>
            </a:r>
          </a:p>
          <a:p>
            <a:pPr lvl="2"/>
            <a:r>
              <a:rPr lang="en-US" dirty="0" smtClean="0"/>
              <a:t>What does it mean to be gentle with people?</a:t>
            </a:r>
          </a:p>
          <a:p>
            <a:pPr lvl="2"/>
            <a:r>
              <a:rPr lang="en-US" dirty="0" smtClean="0"/>
              <a:t>How does praying help us when we are worried?</a:t>
            </a:r>
          </a:p>
          <a:p>
            <a:pPr lvl="2"/>
            <a:r>
              <a:rPr lang="en-US" dirty="0" smtClean="0"/>
              <a:t>What does it mean to have a thankful heart? </a:t>
            </a:r>
            <a:endParaRPr lang="en-US" dirty="0" smtClean="0"/>
          </a:p>
          <a:p>
            <a:endParaRPr lang="en-US" dirty="0"/>
          </a:p>
        </p:txBody>
      </p:sp>
    </p:spTree>
    <p:extLst>
      <p:ext uri="{BB962C8B-B14F-4D97-AF65-F5344CB8AC3E}">
        <p14:creationId xmlns:p14="http://schemas.microsoft.com/office/powerpoint/2010/main" val="467574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pPr marL="0" indent="0">
              <a:buNone/>
            </a:pPr>
            <a:r>
              <a:rPr lang="en-US" sz="3200" b="1" dirty="0" smtClean="0"/>
              <a:t>Psalm </a:t>
            </a:r>
            <a:r>
              <a:rPr lang="en-US" sz="3200" b="1" dirty="0" smtClean="0"/>
              <a:t>136</a:t>
            </a:r>
            <a:endParaRPr lang="en-US" sz="3200" b="1" dirty="0" smtClean="0"/>
          </a:p>
          <a:p>
            <a:endParaRPr lang="en-US" dirty="0"/>
          </a:p>
          <a:p>
            <a:pPr marL="0" indent="0">
              <a:buNone/>
            </a:pPr>
            <a:r>
              <a:rPr lang="en-US" sz="2800" b="1" dirty="0" smtClean="0"/>
              <a:t>All: </a:t>
            </a:r>
            <a:r>
              <a:rPr lang="en-US" sz="2800" dirty="0" smtClean="0"/>
              <a:t>God’s love is everlasting!</a:t>
            </a:r>
            <a:endParaRPr lang="en-US" sz="2800" dirty="0" smtClean="0"/>
          </a:p>
        </p:txBody>
      </p:sp>
    </p:spTree>
    <p:extLst>
      <p:ext uri="{BB962C8B-B14F-4D97-AF65-F5344CB8AC3E}">
        <p14:creationId xmlns:p14="http://schemas.microsoft.com/office/powerpoint/2010/main" val="610354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 Paul and the Early Church</a:t>
            </a:r>
            <a:endParaRPr lang="en-US" dirty="0"/>
          </a:p>
        </p:txBody>
      </p:sp>
      <p:sp>
        <p:nvSpPr>
          <p:cNvPr id="3" name="Content Placeholder 2"/>
          <p:cNvSpPr>
            <a:spLocks noGrp="1"/>
          </p:cNvSpPr>
          <p:nvPr>
            <p:ph idx="1"/>
          </p:nvPr>
        </p:nvSpPr>
        <p:spPr/>
        <p:txBody>
          <a:bodyPr/>
          <a:lstStyle/>
          <a:p>
            <a:r>
              <a:rPr lang="en-US" i="1" dirty="0" smtClean="0"/>
              <a:t>We will have a parishioner play the character of St. Paul. He will </a:t>
            </a:r>
            <a:r>
              <a:rPr lang="en-US" i="1" dirty="0" smtClean="0"/>
              <a:t>use a set of questions, called “Paul’s Travel Trivia,” to explain more about his life and ministry. </a:t>
            </a:r>
            <a:endParaRPr lang="en-US" i="1" dirty="0" smtClean="0"/>
          </a:p>
        </p:txBody>
      </p:sp>
    </p:spTree>
    <p:extLst>
      <p:ext uri="{BB962C8B-B14F-4D97-AF65-F5344CB8AC3E}">
        <p14:creationId xmlns:p14="http://schemas.microsoft.com/office/powerpoint/2010/main" val="299358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 Paul and the Early Church</a:t>
            </a:r>
            <a:endParaRPr lang="en-US" dirty="0"/>
          </a:p>
        </p:txBody>
      </p:sp>
      <p:sp>
        <p:nvSpPr>
          <p:cNvPr id="3" name="Content Placeholder 2"/>
          <p:cNvSpPr>
            <a:spLocks noGrp="1"/>
          </p:cNvSpPr>
          <p:nvPr>
            <p:ph idx="1"/>
          </p:nvPr>
        </p:nvSpPr>
        <p:spPr/>
        <p:txBody>
          <a:bodyPr/>
          <a:lstStyle/>
          <a:p>
            <a:pPr marL="0" indent="0">
              <a:spcBef>
                <a:spcPts val="0"/>
              </a:spcBef>
              <a:spcAft>
                <a:spcPts val="800"/>
              </a:spcAft>
              <a:buNone/>
            </a:pPr>
            <a:r>
              <a:rPr lang="en-US" dirty="0">
                <a:solidFill>
                  <a:srgbClr val="000000"/>
                </a:solidFill>
                <a:latin typeface="Calibri" panose="020F0502020204030204" pitchFamily="34" charset="0"/>
              </a:rPr>
              <a:t>For over 35 years I traveled from town to town, country to country to tell the Good News of Jesus Christ. I established new small Christian communities with guidelines and suggestions </a:t>
            </a:r>
            <a:r>
              <a:rPr lang="en-US" dirty="0" smtClean="0">
                <a:solidFill>
                  <a:srgbClr val="000000"/>
                </a:solidFill>
                <a:latin typeface="Calibri" panose="020F0502020204030204" pitchFamily="34" charset="0"/>
              </a:rPr>
              <a:t>for </a:t>
            </a:r>
            <a:r>
              <a:rPr lang="en-US" dirty="0">
                <a:solidFill>
                  <a:srgbClr val="000000"/>
                </a:solidFill>
                <a:latin typeface="Calibri" panose="020F0502020204030204" pitchFamily="34" charset="0"/>
              </a:rPr>
              <a:t>how to learn about and worship Jesus and how to care for the poor. We shared meals and worked together. </a:t>
            </a:r>
            <a:endParaRPr lang="en-US" dirty="0"/>
          </a:p>
          <a:p>
            <a:pPr marL="0" indent="0">
              <a:spcBef>
                <a:spcPts val="0"/>
              </a:spcBef>
              <a:spcAft>
                <a:spcPts val="800"/>
              </a:spcAft>
              <a:buNone/>
            </a:pPr>
            <a:r>
              <a:rPr lang="en-US" dirty="0">
                <a:solidFill>
                  <a:srgbClr val="000000"/>
                </a:solidFill>
                <a:latin typeface="Calibri" panose="020F0502020204030204" pitchFamily="34" charset="0"/>
              </a:rPr>
              <a:t>What job do you think I did to earn a </a:t>
            </a:r>
            <a:r>
              <a:rPr lang="en-US" dirty="0" smtClean="0">
                <a:solidFill>
                  <a:srgbClr val="000000"/>
                </a:solidFill>
                <a:latin typeface="Calibri" panose="020F0502020204030204" pitchFamily="34" charset="0"/>
              </a:rPr>
              <a:t>living?</a:t>
            </a:r>
            <a:endParaRPr lang="en-US" dirty="0"/>
          </a:p>
          <a:p>
            <a:pPr fontAlgn="base">
              <a:spcBef>
                <a:spcPts val="0"/>
              </a:spcBef>
              <a:buFont typeface="+mj-lt"/>
              <a:buAutoNum type="arabicPeriod"/>
            </a:pPr>
            <a:r>
              <a:rPr lang="en-US" dirty="0">
                <a:solidFill>
                  <a:srgbClr val="000000"/>
                </a:solidFill>
                <a:latin typeface="Calibri" panose="020F0502020204030204" pitchFamily="34" charset="0"/>
              </a:rPr>
              <a:t>Carpenter</a:t>
            </a:r>
          </a:p>
          <a:p>
            <a:pPr fontAlgn="base">
              <a:spcBef>
                <a:spcPts val="0"/>
              </a:spcBef>
              <a:buFont typeface="+mj-lt"/>
              <a:buAutoNum type="arabicPeriod"/>
            </a:pPr>
            <a:r>
              <a:rPr lang="en-US" dirty="0">
                <a:solidFill>
                  <a:srgbClr val="000000"/>
                </a:solidFill>
                <a:latin typeface="Calibri" panose="020F0502020204030204" pitchFamily="34" charset="0"/>
              </a:rPr>
              <a:t>Lawyer</a:t>
            </a:r>
          </a:p>
          <a:p>
            <a:pPr fontAlgn="base">
              <a:spcBef>
                <a:spcPts val="0"/>
              </a:spcBef>
              <a:spcAft>
                <a:spcPts val="800"/>
              </a:spcAft>
              <a:buFont typeface="+mj-lt"/>
              <a:buAutoNum type="arabicPeriod"/>
            </a:pPr>
            <a:r>
              <a:rPr lang="en-US" dirty="0">
                <a:solidFill>
                  <a:srgbClr val="000000"/>
                </a:solidFill>
                <a:latin typeface="Calibri" panose="020F0502020204030204" pitchFamily="34" charset="0"/>
              </a:rPr>
              <a:t>Tent Maker</a:t>
            </a:r>
          </a:p>
          <a:p>
            <a:pPr>
              <a:spcBef>
                <a:spcPts val="0"/>
              </a:spcBef>
              <a:spcAft>
                <a:spcPts val="800"/>
              </a:spcAft>
            </a:pPr>
            <a:r>
              <a:rPr lang="en-US" dirty="0">
                <a:solidFill>
                  <a:srgbClr val="000000"/>
                </a:solidFill>
                <a:latin typeface="Calibri" panose="020F0502020204030204" pitchFamily="34" charset="0"/>
              </a:rPr>
              <a:t>Look up Acts 18:3 for the correct answer.</a:t>
            </a:r>
            <a:endParaRPr lang="en-US" dirty="0"/>
          </a:p>
          <a:p>
            <a:pPr marL="0" indent="0">
              <a:buNone/>
            </a:pPr>
            <a:r>
              <a:rPr lang="en-US" dirty="0"/>
              <a:t/>
            </a:r>
            <a:br>
              <a:rPr lang="en-US" dirty="0"/>
            </a:br>
            <a:endParaRPr lang="en-US" i="1" dirty="0" smtClean="0"/>
          </a:p>
        </p:txBody>
      </p:sp>
    </p:spTree>
    <p:extLst>
      <p:ext uri="{BB962C8B-B14F-4D97-AF65-F5344CB8AC3E}">
        <p14:creationId xmlns:p14="http://schemas.microsoft.com/office/powerpoint/2010/main" val="105692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 Paul and the Early Church</a:t>
            </a:r>
            <a:endParaRPr lang="en-US" dirty="0"/>
          </a:p>
        </p:txBody>
      </p:sp>
      <p:sp>
        <p:nvSpPr>
          <p:cNvPr id="3" name="Content Placeholder 2"/>
          <p:cNvSpPr>
            <a:spLocks noGrp="1"/>
          </p:cNvSpPr>
          <p:nvPr>
            <p:ph idx="1"/>
          </p:nvPr>
        </p:nvSpPr>
        <p:spPr/>
        <p:txBody>
          <a:bodyPr/>
          <a:lstStyle/>
          <a:p>
            <a:pPr marL="0" indent="0">
              <a:spcBef>
                <a:spcPts val="0"/>
              </a:spcBef>
              <a:spcAft>
                <a:spcPts val="800"/>
              </a:spcAft>
              <a:buNone/>
            </a:pPr>
            <a:r>
              <a:rPr lang="en-US" dirty="0">
                <a:solidFill>
                  <a:srgbClr val="000000"/>
                </a:solidFill>
                <a:latin typeface="Calibri" panose="020F0502020204030204" pitchFamily="34" charset="0"/>
              </a:rPr>
              <a:t>It’s hard to travel through unknown areas and it can be dangerous. Who was my travel companion during my early </a:t>
            </a:r>
            <a:r>
              <a:rPr lang="en-US" dirty="0" smtClean="0">
                <a:solidFill>
                  <a:srgbClr val="000000"/>
                </a:solidFill>
                <a:latin typeface="Calibri" panose="020F0502020204030204" pitchFamily="34" charset="0"/>
              </a:rPr>
              <a:t>years?</a:t>
            </a:r>
            <a:endParaRPr lang="en-US" dirty="0"/>
          </a:p>
          <a:p>
            <a:pPr fontAlgn="base">
              <a:spcBef>
                <a:spcPts val="0"/>
              </a:spcBef>
              <a:buFont typeface="+mj-lt"/>
              <a:buAutoNum type="arabicPeriod"/>
            </a:pPr>
            <a:r>
              <a:rPr lang="en-US" dirty="0">
                <a:solidFill>
                  <a:srgbClr val="000000"/>
                </a:solidFill>
                <a:latin typeface="Calibri" panose="020F0502020204030204" pitchFamily="34" charset="0"/>
              </a:rPr>
              <a:t>Peter</a:t>
            </a:r>
          </a:p>
          <a:p>
            <a:pPr fontAlgn="base">
              <a:spcBef>
                <a:spcPts val="0"/>
              </a:spcBef>
              <a:buFont typeface="+mj-lt"/>
              <a:buAutoNum type="arabicPeriod"/>
            </a:pPr>
            <a:r>
              <a:rPr lang="en-US" dirty="0">
                <a:solidFill>
                  <a:srgbClr val="000000"/>
                </a:solidFill>
                <a:latin typeface="Calibri" panose="020F0502020204030204" pitchFamily="34" charset="0"/>
              </a:rPr>
              <a:t>Barnabas</a:t>
            </a:r>
          </a:p>
          <a:p>
            <a:pPr fontAlgn="base">
              <a:spcBef>
                <a:spcPts val="0"/>
              </a:spcBef>
              <a:spcAft>
                <a:spcPts val="800"/>
              </a:spcAft>
              <a:buFont typeface="+mj-lt"/>
              <a:buAutoNum type="arabicPeriod"/>
            </a:pPr>
            <a:r>
              <a:rPr lang="en-US" dirty="0">
                <a:solidFill>
                  <a:srgbClr val="000000"/>
                </a:solidFill>
                <a:latin typeface="Calibri" panose="020F0502020204030204" pitchFamily="34" charset="0"/>
              </a:rPr>
              <a:t>Nathaniel</a:t>
            </a:r>
          </a:p>
          <a:p>
            <a:pPr>
              <a:spcBef>
                <a:spcPts val="0"/>
              </a:spcBef>
              <a:spcAft>
                <a:spcPts val="800"/>
              </a:spcAft>
            </a:pPr>
            <a:r>
              <a:rPr lang="en-US" dirty="0">
                <a:solidFill>
                  <a:srgbClr val="000000"/>
                </a:solidFill>
                <a:latin typeface="Calibri" panose="020F0502020204030204" pitchFamily="34" charset="0"/>
              </a:rPr>
              <a:t>Look up Acts 13:2 for the correct answer.</a:t>
            </a:r>
            <a:endParaRPr lang="en-US" dirty="0"/>
          </a:p>
          <a:p>
            <a:pPr marL="0" indent="0">
              <a:buNone/>
            </a:pPr>
            <a:r>
              <a:rPr lang="en-US" dirty="0"/>
              <a:t/>
            </a:r>
            <a:br>
              <a:rPr lang="en-US" dirty="0"/>
            </a:br>
            <a:endParaRPr lang="en-US" i="1" dirty="0" smtClean="0"/>
          </a:p>
        </p:txBody>
      </p:sp>
    </p:spTree>
    <p:extLst>
      <p:ext uri="{BB962C8B-B14F-4D97-AF65-F5344CB8AC3E}">
        <p14:creationId xmlns:p14="http://schemas.microsoft.com/office/powerpoint/2010/main" val="68565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 Paul and the Early Church</a:t>
            </a:r>
            <a:endParaRPr lang="en-US" dirty="0"/>
          </a:p>
        </p:txBody>
      </p:sp>
      <p:sp>
        <p:nvSpPr>
          <p:cNvPr id="3" name="Content Placeholder 2"/>
          <p:cNvSpPr>
            <a:spLocks noGrp="1"/>
          </p:cNvSpPr>
          <p:nvPr>
            <p:ph idx="1"/>
          </p:nvPr>
        </p:nvSpPr>
        <p:spPr/>
        <p:txBody>
          <a:bodyPr/>
          <a:lstStyle/>
          <a:p>
            <a:pPr marL="0" indent="0">
              <a:spcBef>
                <a:spcPts val="0"/>
              </a:spcBef>
              <a:spcAft>
                <a:spcPts val="800"/>
              </a:spcAft>
              <a:buNone/>
            </a:pPr>
            <a:r>
              <a:rPr lang="en-US" dirty="0">
                <a:solidFill>
                  <a:srgbClr val="000000"/>
                </a:solidFill>
                <a:latin typeface="Calibri" panose="020F0502020204030204" pitchFamily="34" charset="0"/>
              </a:rPr>
              <a:t>I would spend a few years in some areas. We would gather on the Lord’s Day, </a:t>
            </a:r>
            <a:r>
              <a:rPr lang="en-US" dirty="0" smtClean="0">
                <a:solidFill>
                  <a:srgbClr val="000000"/>
                </a:solidFill>
                <a:latin typeface="Calibri" panose="020F0502020204030204" pitchFamily="34" charset="0"/>
              </a:rPr>
              <a:t>remember </a:t>
            </a:r>
            <a:r>
              <a:rPr lang="en-US" dirty="0">
                <a:solidFill>
                  <a:srgbClr val="000000"/>
                </a:solidFill>
                <a:latin typeface="Calibri" panose="020F0502020204030204" pitchFamily="34" charset="0"/>
              </a:rPr>
              <a:t>the words of Jesus, sing, pray, and share a meal. We spoke of the gifts that God gives each of us. The greatest of gifts are faith, love, and:</a:t>
            </a:r>
            <a:endParaRPr lang="en-US" dirty="0"/>
          </a:p>
          <a:p>
            <a:pPr fontAlgn="base">
              <a:spcBef>
                <a:spcPts val="0"/>
              </a:spcBef>
              <a:buFont typeface="+mj-lt"/>
              <a:buAutoNum type="arabicPeriod"/>
            </a:pPr>
            <a:r>
              <a:rPr lang="en-US" dirty="0">
                <a:solidFill>
                  <a:srgbClr val="000000"/>
                </a:solidFill>
                <a:latin typeface="Calibri" panose="020F0502020204030204" pitchFamily="34" charset="0"/>
              </a:rPr>
              <a:t>Hope</a:t>
            </a:r>
          </a:p>
          <a:p>
            <a:pPr fontAlgn="base">
              <a:spcBef>
                <a:spcPts val="0"/>
              </a:spcBef>
              <a:buFont typeface="+mj-lt"/>
              <a:buAutoNum type="arabicPeriod"/>
            </a:pPr>
            <a:r>
              <a:rPr lang="en-US" dirty="0">
                <a:solidFill>
                  <a:srgbClr val="000000"/>
                </a:solidFill>
                <a:latin typeface="Calibri" panose="020F0502020204030204" pitchFamily="34" charset="0"/>
              </a:rPr>
              <a:t>Teaching</a:t>
            </a:r>
          </a:p>
          <a:p>
            <a:pPr fontAlgn="base">
              <a:spcBef>
                <a:spcPts val="0"/>
              </a:spcBef>
              <a:spcAft>
                <a:spcPts val="800"/>
              </a:spcAft>
              <a:buFont typeface="+mj-lt"/>
              <a:buAutoNum type="arabicPeriod"/>
            </a:pPr>
            <a:r>
              <a:rPr lang="en-US" dirty="0">
                <a:solidFill>
                  <a:srgbClr val="000000"/>
                </a:solidFill>
                <a:latin typeface="Calibri" panose="020F0502020204030204" pitchFamily="34" charset="0"/>
              </a:rPr>
              <a:t>Preaching</a:t>
            </a:r>
          </a:p>
          <a:p>
            <a:pPr>
              <a:spcBef>
                <a:spcPts val="0"/>
              </a:spcBef>
              <a:spcAft>
                <a:spcPts val="800"/>
              </a:spcAft>
            </a:pPr>
            <a:r>
              <a:rPr lang="en-US" dirty="0">
                <a:solidFill>
                  <a:srgbClr val="000000"/>
                </a:solidFill>
                <a:latin typeface="Calibri" panose="020F0502020204030204" pitchFamily="34" charset="0"/>
              </a:rPr>
              <a:t>I Corinthians 13:13 will give you the answer.</a:t>
            </a:r>
            <a:endParaRPr lang="en-US" dirty="0"/>
          </a:p>
          <a:p>
            <a:pPr marL="0" indent="0">
              <a:buNone/>
            </a:pPr>
            <a:r>
              <a:rPr lang="en-US" dirty="0"/>
              <a:t/>
            </a:r>
            <a:br>
              <a:rPr lang="en-US" dirty="0"/>
            </a:br>
            <a:endParaRPr lang="en-US" i="1" dirty="0" smtClean="0"/>
          </a:p>
        </p:txBody>
      </p:sp>
    </p:spTree>
    <p:extLst>
      <p:ext uri="{BB962C8B-B14F-4D97-AF65-F5344CB8AC3E}">
        <p14:creationId xmlns:p14="http://schemas.microsoft.com/office/powerpoint/2010/main" val="1330148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 Paul and the Early Church</a:t>
            </a:r>
            <a:endParaRPr lang="en-US" dirty="0"/>
          </a:p>
        </p:txBody>
      </p:sp>
      <p:sp>
        <p:nvSpPr>
          <p:cNvPr id="3" name="Content Placeholder 2"/>
          <p:cNvSpPr>
            <a:spLocks noGrp="1"/>
          </p:cNvSpPr>
          <p:nvPr>
            <p:ph idx="1"/>
          </p:nvPr>
        </p:nvSpPr>
        <p:spPr/>
        <p:txBody>
          <a:bodyPr/>
          <a:lstStyle/>
          <a:p>
            <a:pPr>
              <a:spcBef>
                <a:spcPts val="0"/>
              </a:spcBef>
              <a:spcAft>
                <a:spcPts val="800"/>
              </a:spcAft>
            </a:pPr>
            <a:endParaRPr lang="en-US" dirty="0" smtClean="0">
              <a:solidFill>
                <a:srgbClr val="000000"/>
              </a:solidFill>
              <a:latin typeface="Calibri" panose="020F0502020204030204" pitchFamily="34" charset="0"/>
            </a:endParaRPr>
          </a:p>
          <a:p>
            <a:pPr marL="0" indent="0">
              <a:spcBef>
                <a:spcPts val="0"/>
              </a:spcBef>
              <a:spcAft>
                <a:spcPts val="800"/>
              </a:spcAft>
              <a:buNone/>
            </a:pPr>
            <a:r>
              <a:rPr lang="en-US" dirty="0" smtClean="0">
                <a:solidFill>
                  <a:srgbClr val="000000"/>
                </a:solidFill>
                <a:latin typeface="Calibri" panose="020F0502020204030204" pitchFamily="34" charset="0"/>
              </a:rPr>
              <a:t>When </a:t>
            </a:r>
            <a:r>
              <a:rPr lang="en-US" dirty="0">
                <a:solidFill>
                  <a:srgbClr val="000000"/>
                </a:solidFill>
                <a:latin typeface="Calibri" panose="020F0502020204030204" pitchFamily="34" charset="0"/>
              </a:rPr>
              <a:t>Silas and I were in Philippi, we were arrested for preaching about Jesus. While in prison a most amazing thing happened. Although we were in chains, we sang and praised God all evening. At midnight, an earthquake that open the prison doors and shook the chains right off. When the jailer saw this, he tried to kill himself because he knew the leaders would blame him. Paul called out to him to show they were still there. </a:t>
            </a:r>
            <a:endParaRPr lang="en-US" dirty="0" smtClean="0">
              <a:solidFill>
                <a:srgbClr val="000000"/>
              </a:solidFill>
              <a:latin typeface="Calibri" panose="020F0502020204030204" pitchFamily="34" charset="0"/>
            </a:endParaRPr>
          </a:p>
          <a:p>
            <a:pPr marL="0" indent="0">
              <a:spcBef>
                <a:spcPts val="0"/>
              </a:spcBef>
              <a:spcAft>
                <a:spcPts val="800"/>
              </a:spcAft>
              <a:buNone/>
            </a:pPr>
            <a:r>
              <a:rPr lang="en-US" dirty="0" smtClean="0">
                <a:solidFill>
                  <a:srgbClr val="000000"/>
                </a:solidFill>
                <a:latin typeface="Calibri" panose="020F0502020204030204" pitchFamily="34" charset="0"/>
              </a:rPr>
              <a:t>What </a:t>
            </a:r>
            <a:r>
              <a:rPr lang="en-US" dirty="0">
                <a:solidFill>
                  <a:srgbClr val="000000"/>
                </a:solidFill>
                <a:latin typeface="Calibri" panose="020F0502020204030204" pitchFamily="34" charset="0"/>
              </a:rPr>
              <a:t>happened </a:t>
            </a:r>
            <a:r>
              <a:rPr lang="en-US" dirty="0" smtClean="0">
                <a:solidFill>
                  <a:srgbClr val="000000"/>
                </a:solidFill>
                <a:latin typeface="Calibri" panose="020F0502020204030204" pitchFamily="34" charset="0"/>
              </a:rPr>
              <a:t>next?</a:t>
            </a:r>
            <a:endParaRPr lang="en-US" dirty="0"/>
          </a:p>
          <a:p>
            <a:pPr fontAlgn="base">
              <a:spcBef>
                <a:spcPts val="0"/>
              </a:spcBef>
              <a:buFont typeface="+mj-lt"/>
              <a:buAutoNum type="arabicPeriod"/>
            </a:pPr>
            <a:r>
              <a:rPr lang="en-US" dirty="0">
                <a:solidFill>
                  <a:srgbClr val="000000"/>
                </a:solidFill>
                <a:latin typeface="Calibri" panose="020F0502020204030204" pitchFamily="34" charset="0"/>
              </a:rPr>
              <a:t>The jailer put new chains on Paul and Silas</a:t>
            </a:r>
          </a:p>
          <a:p>
            <a:pPr fontAlgn="base">
              <a:spcBef>
                <a:spcPts val="0"/>
              </a:spcBef>
              <a:buFont typeface="+mj-lt"/>
              <a:buAutoNum type="arabicPeriod"/>
            </a:pPr>
            <a:r>
              <a:rPr lang="en-US" dirty="0">
                <a:solidFill>
                  <a:srgbClr val="000000"/>
                </a:solidFill>
                <a:latin typeface="Calibri" panose="020F0502020204030204" pitchFamily="34" charset="0"/>
              </a:rPr>
              <a:t>The jailer asked what he must do to be saved</a:t>
            </a:r>
          </a:p>
          <a:p>
            <a:pPr fontAlgn="base">
              <a:spcBef>
                <a:spcPts val="0"/>
              </a:spcBef>
              <a:spcAft>
                <a:spcPts val="800"/>
              </a:spcAft>
              <a:buFont typeface="+mj-lt"/>
              <a:buAutoNum type="arabicPeriod"/>
            </a:pPr>
            <a:r>
              <a:rPr lang="en-US" dirty="0">
                <a:solidFill>
                  <a:srgbClr val="000000"/>
                </a:solidFill>
                <a:latin typeface="Calibri" panose="020F0502020204030204" pitchFamily="34" charset="0"/>
              </a:rPr>
              <a:t>The jailer ran away before his superiors arrived</a:t>
            </a:r>
          </a:p>
          <a:p>
            <a:pPr>
              <a:spcBef>
                <a:spcPts val="0"/>
              </a:spcBef>
              <a:spcAft>
                <a:spcPts val="800"/>
              </a:spcAft>
            </a:pPr>
            <a:r>
              <a:rPr lang="en-US" dirty="0">
                <a:solidFill>
                  <a:srgbClr val="000000"/>
                </a:solidFill>
                <a:latin typeface="Calibri" panose="020F0502020204030204" pitchFamily="34" charset="0"/>
              </a:rPr>
              <a:t>Turn to Acts 16: 34</a:t>
            </a:r>
            <a:endParaRPr lang="en-US" dirty="0"/>
          </a:p>
          <a:p>
            <a:pPr marL="0" indent="0">
              <a:buNone/>
            </a:pPr>
            <a:r>
              <a:rPr lang="en-US" dirty="0"/>
              <a:t/>
            </a:r>
            <a:br>
              <a:rPr lang="en-US" dirty="0"/>
            </a:br>
            <a:endParaRPr lang="en-US" i="1" dirty="0" smtClean="0"/>
          </a:p>
        </p:txBody>
      </p:sp>
    </p:spTree>
    <p:extLst>
      <p:ext uri="{BB962C8B-B14F-4D97-AF65-F5344CB8AC3E}">
        <p14:creationId xmlns:p14="http://schemas.microsoft.com/office/powerpoint/2010/main" val="547141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 Paul and the Early Church</a:t>
            </a:r>
            <a:endParaRPr lang="en-US" dirty="0"/>
          </a:p>
        </p:txBody>
      </p:sp>
      <p:sp>
        <p:nvSpPr>
          <p:cNvPr id="3" name="Content Placeholder 2"/>
          <p:cNvSpPr>
            <a:spLocks noGrp="1"/>
          </p:cNvSpPr>
          <p:nvPr>
            <p:ph idx="1"/>
          </p:nvPr>
        </p:nvSpPr>
        <p:spPr/>
        <p:txBody>
          <a:bodyPr/>
          <a:lstStyle/>
          <a:p>
            <a:pPr marL="0" indent="0">
              <a:spcBef>
                <a:spcPts val="0"/>
              </a:spcBef>
              <a:spcAft>
                <a:spcPts val="800"/>
              </a:spcAft>
              <a:buNone/>
            </a:pPr>
            <a:r>
              <a:rPr lang="en-US" dirty="0">
                <a:solidFill>
                  <a:srgbClr val="000000"/>
                </a:solidFill>
                <a:latin typeface="Calibri" panose="020F0502020204030204" pitchFamily="34" charset="0"/>
              </a:rPr>
              <a:t>I traveled through many lands by walking. But in my last days, I traveled by ship. I had been arrested in Jerusalem, but because I am a Roman citizen, my trial is to be in Rome.  On the way to Rome, our </a:t>
            </a:r>
            <a:r>
              <a:rPr lang="en-US" dirty="0" smtClean="0">
                <a:solidFill>
                  <a:srgbClr val="000000"/>
                </a:solidFill>
                <a:latin typeface="Calibri" panose="020F0502020204030204" pitchFamily="34" charset="0"/>
              </a:rPr>
              <a:t>ship wrecked. </a:t>
            </a:r>
            <a:r>
              <a:rPr lang="en-US" dirty="0">
                <a:solidFill>
                  <a:srgbClr val="000000"/>
                </a:solidFill>
                <a:latin typeface="Calibri" panose="020F0502020204030204" pitchFamily="34" charset="0"/>
              </a:rPr>
              <a:t>We were able to swim to the nearest island. What island did we swim to?</a:t>
            </a:r>
            <a:endParaRPr lang="en-US" dirty="0"/>
          </a:p>
          <a:p>
            <a:pPr marL="228600" fontAlgn="base">
              <a:spcBef>
                <a:spcPts val="0"/>
              </a:spcBef>
              <a:buFont typeface="+mj-lt"/>
              <a:buAutoNum type="arabicPeriod"/>
            </a:pPr>
            <a:r>
              <a:rPr lang="en-US" dirty="0">
                <a:solidFill>
                  <a:srgbClr val="000000"/>
                </a:solidFill>
                <a:latin typeface="Calibri" panose="020F0502020204030204" pitchFamily="34" charset="0"/>
              </a:rPr>
              <a:t>Crete</a:t>
            </a:r>
          </a:p>
          <a:p>
            <a:pPr marL="228600" fontAlgn="base">
              <a:spcBef>
                <a:spcPts val="0"/>
              </a:spcBef>
              <a:buFont typeface="+mj-lt"/>
              <a:buAutoNum type="arabicPeriod"/>
            </a:pPr>
            <a:r>
              <a:rPr lang="en-US" dirty="0">
                <a:solidFill>
                  <a:srgbClr val="000000"/>
                </a:solidFill>
                <a:latin typeface="Calibri" panose="020F0502020204030204" pitchFamily="34" charset="0"/>
              </a:rPr>
              <a:t>Sicily</a:t>
            </a:r>
          </a:p>
          <a:p>
            <a:pPr marL="228600" fontAlgn="base">
              <a:spcBef>
                <a:spcPts val="0"/>
              </a:spcBef>
              <a:spcAft>
                <a:spcPts val="800"/>
              </a:spcAft>
              <a:buFont typeface="+mj-lt"/>
              <a:buAutoNum type="arabicPeriod"/>
            </a:pPr>
            <a:r>
              <a:rPr lang="en-US" dirty="0">
                <a:solidFill>
                  <a:srgbClr val="000000"/>
                </a:solidFill>
                <a:latin typeface="Calibri" panose="020F0502020204030204" pitchFamily="34" charset="0"/>
              </a:rPr>
              <a:t>Malta</a:t>
            </a:r>
          </a:p>
          <a:p>
            <a:pPr>
              <a:spcBef>
                <a:spcPts val="0"/>
              </a:spcBef>
              <a:spcAft>
                <a:spcPts val="800"/>
              </a:spcAft>
            </a:pPr>
            <a:r>
              <a:rPr lang="en-US" dirty="0">
                <a:solidFill>
                  <a:srgbClr val="000000"/>
                </a:solidFill>
                <a:latin typeface="Calibri" panose="020F0502020204030204" pitchFamily="34" charset="0"/>
              </a:rPr>
              <a:t>Turn to Acts 28:1</a:t>
            </a:r>
            <a:endParaRPr lang="en-US" dirty="0"/>
          </a:p>
          <a:p>
            <a:pPr marL="0" indent="0">
              <a:buNone/>
            </a:pPr>
            <a:r>
              <a:rPr lang="en-US" dirty="0"/>
              <a:t/>
            </a:r>
            <a:br>
              <a:rPr lang="en-US" dirty="0"/>
            </a:br>
            <a:endParaRPr lang="en-US" i="1" dirty="0" smtClean="0"/>
          </a:p>
        </p:txBody>
      </p:sp>
    </p:spTree>
    <p:extLst>
      <p:ext uri="{BB962C8B-B14F-4D97-AF65-F5344CB8AC3E}">
        <p14:creationId xmlns:p14="http://schemas.microsoft.com/office/powerpoint/2010/main" val="1236676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a:t>
            </a:r>
            <a:br>
              <a:rPr lang="en-US" dirty="0" smtClean="0"/>
            </a:br>
            <a:r>
              <a:rPr lang="en-US" dirty="0" smtClean="0"/>
              <a:t>Thanks</a:t>
            </a:r>
            <a:endParaRPr lang="en-US" dirty="0"/>
          </a:p>
        </p:txBody>
      </p:sp>
      <p:sp>
        <p:nvSpPr>
          <p:cNvPr id="3" name="Content Placeholder 2"/>
          <p:cNvSpPr>
            <a:spLocks noGrp="1"/>
          </p:cNvSpPr>
          <p:nvPr>
            <p:ph idx="1"/>
          </p:nvPr>
        </p:nvSpPr>
        <p:spPr/>
        <p:txBody>
          <a:bodyPr/>
          <a:lstStyle/>
          <a:p>
            <a:r>
              <a:rPr lang="en-US" i="1" dirty="0" smtClean="0"/>
              <a:t>A member of the team will talk here about the “giving thanks” language so prevalent in Paul’s letters, and will tie it to the giving thanks portion of the Jewish meal ritual, which was drawn into Christianity, and is part of our ritual today. </a:t>
            </a:r>
          </a:p>
          <a:p>
            <a:r>
              <a:rPr lang="en-US" i="1" dirty="0" smtClean="0"/>
              <a:t>We will invite participants to look up a couple of passages from Paul’s letters.</a:t>
            </a:r>
          </a:p>
          <a:p>
            <a:r>
              <a:rPr lang="en-US" i="1" dirty="0" smtClean="0"/>
              <a:t>We will end by asking them to reflect on what they give thanks for, even in these tough times. We will create a word cloud, or </a:t>
            </a:r>
            <a:r>
              <a:rPr lang="en-US" i="1" dirty="0" err="1" smtClean="0"/>
              <a:t>wordle</a:t>
            </a:r>
            <a:r>
              <a:rPr lang="en-US" i="1" dirty="0" smtClean="0"/>
              <a:t> from their responses. </a:t>
            </a:r>
            <a:endParaRPr lang="en-US" i="1" dirty="0"/>
          </a:p>
        </p:txBody>
      </p:sp>
    </p:spTree>
    <p:extLst>
      <p:ext uri="{BB962C8B-B14F-4D97-AF65-F5344CB8AC3E}">
        <p14:creationId xmlns:p14="http://schemas.microsoft.com/office/powerpoint/2010/main" val="1479752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Parish</a:t>
            </a:r>
            <a:br>
              <a:rPr lang="en-US" dirty="0" smtClean="0"/>
            </a:br>
            <a:r>
              <a:rPr lang="en-US" dirty="0" smtClean="0"/>
              <a:t>Connection</a:t>
            </a:r>
            <a:endParaRPr lang="en-US" dirty="0"/>
          </a:p>
        </p:txBody>
      </p:sp>
      <p:sp>
        <p:nvSpPr>
          <p:cNvPr id="3" name="Content Placeholder 2"/>
          <p:cNvSpPr>
            <a:spLocks noGrp="1"/>
          </p:cNvSpPr>
          <p:nvPr>
            <p:ph idx="1"/>
          </p:nvPr>
        </p:nvSpPr>
        <p:spPr/>
        <p:txBody>
          <a:bodyPr/>
          <a:lstStyle/>
          <a:p>
            <a:pPr marL="0" indent="0" fontAlgn="base">
              <a:spcBef>
                <a:spcPts val="0"/>
              </a:spcBef>
              <a:buNone/>
            </a:pPr>
            <a:r>
              <a:rPr lang="en-US" sz="2400" b="1" dirty="0" smtClean="0">
                <a:solidFill>
                  <a:srgbClr val="000000"/>
                </a:solidFill>
                <a:latin typeface="Arial" panose="020B0604020202020204" pitchFamily="34" charset="0"/>
              </a:rPr>
              <a:t>Food carries our stories and traditions</a:t>
            </a:r>
          </a:p>
          <a:p>
            <a:pPr marL="0" indent="0" fontAlgn="base">
              <a:spcBef>
                <a:spcPts val="0"/>
              </a:spcBef>
              <a:buNone/>
            </a:pPr>
            <a:endParaRPr lang="en-US" dirty="0">
              <a:solidFill>
                <a:srgbClr val="000000"/>
              </a:solidFill>
              <a:latin typeface="Arial" panose="020B0604020202020204" pitchFamily="34" charset="0"/>
            </a:endParaRPr>
          </a:p>
          <a:p>
            <a:pPr marL="0" indent="0" fontAlgn="base">
              <a:spcBef>
                <a:spcPts val="0"/>
              </a:spcBef>
              <a:buNone/>
            </a:pPr>
            <a:r>
              <a:rPr lang="en-US" dirty="0" smtClean="0">
                <a:solidFill>
                  <a:srgbClr val="000000"/>
                </a:solidFill>
                <a:latin typeface="Arial" panose="020B0604020202020204" pitchFamily="34" charset="0"/>
              </a:rPr>
              <a:t>Share a special family recipe, such as:</a:t>
            </a:r>
          </a:p>
          <a:p>
            <a:pPr fontAlgn="base">
              <a:spcBef>
                <a:spcPts val="0"/>
              </a:spcBef>
              <a:buFont typeface="Arial" panose="020B0604020202020204" pitchFamily="34" charset="0"/>
              <a:buChar char="•"/>
            </a:pPr>
            <a:endParaRPr lang="en-US" dirty="0">
              <a:solidFill>
                <a:srgbClr val="000000"/>
              </a:solidFill>
              <a:latin typeface="Arial" panose="020B0604020202020204" pitchFamily="34" charset="0"/>
            </a:endParaRPr>
          </a:p>
          <a:p>
            <a:pPr fontAlgn="base">
              <a:spcBef>
                <a:spcPts val="0"/>
              </a:spcBef>
              <a:buFont typeface="Arial" panose="020B0604020202020204" pitchFamily="34" charset="0"/>
              <a:buChar char="•"/>
            </a:pPr>
            <a:r>
              <a:rPr lang="en-US" dirty="0" smtClean="0">
                <a:solidFill>
                  <a:srgbClr val="000000"/>
                </a:solidFill>
                <a:latin typeface="Arial" panose="020B0604020202020204" pitchFamily="34" charset="0"/>
              </a:rPr>
              <a:t>oldest </a:t>
            </a:r>
            <a:r>
              <a:rPr lang="en-US" dirty="0">
                <a:solidFill>
                  <a:srgbClr val="000000"/>
                </a:solidFill>
                <a:latin typeface="Arial" panose="020B0604020202020204" pitchFamily="34" charset="0"/>
              </a:rPr>
              <a:t>recipe in the family</a:t>
            </a:r>
          </a:p>
          <a:p>
            <a:pPr fontAlgn="base">
              <a:spcBef>
                <a:spcPts val="0"/>
              </a:spcBef>
              <a:buFont typeface="Arial" panose="020B0604020202020204" pitchFamily="34" charset="0"/>
              <a:buChar char="•"/>
            </a:pPr>
            <a:r>
              <a:rPr lang="en-US" dirty="0" smtClean="0">
                <a:solidFill>
                  <a:srgbClr val="000000"/>
                </a:solidFill>
                <a:latin typeface="Arial" panose="020B0604020202020204" pitchFamily="34" charset="0"/>
              </a:rPr>
              <a:t>something </a:t>
            </a:r>
            <a:r>
              <a:rPr lang="en-US" dirty="0">
                <a:solidFill>
                  <a:srgbClr val="000000"/>
                </a:solidFill>
                <a:latin typeface="Arial" panose="020B0604020202020204" pitchFamily="34" charset="0"/>
              </a:rPr>
              <a:t>that is made every Thanksgiving, Christmas, birthday, etc.</a:t>
            </a:r>
          </a:p>
          <a:p>
            <a:pPr fontAlgn="base">
              <a:spcBef>
                <a:spcPts val="0"/>
              </a:spcBef>
              <a:buFont typeface="Arial" panose="020B0604020202020204" pitchFamily="34" charset="0"/>
              <a:buChar char="•"/>
            </a:pPr>
            <a:r>
              <a:rPr lang="en-US" dirty="0" smtClean="0">
                <a:solidFill>
                  <a:srgbClr val="000000"/>
                </a:solidFill>
                <a:latin typeface="Arial" panose="020B0604020202020204" pitchFamily="34" charset="0"/>
              </a:rPr>
              <a:t>a recipe that reflects </a:t>
            </a:r>
            <a:r>
              <a:rPr lang="en-US" dirty="0">
                <a:solidFill>
                  <a:srgbClr val="000000"/>
                </a:solidFill>
                <a:latin typeface="Arial" panose="020B0604020202020204" pitchFamily="34" charset="0"/>
              </a:rPr>
              <a:t>your family’s cultural heritage or roots</a:t>
            </a:r>
          </a:p>
          <a:p>
            <a:pPr fontAlgn="base">
              <a:spcBef>
                <a:spcPts val="0"/>
              </a:spcBef>
              <a:buFont typeface="Arial" panose="020B0604020202020204" pitchFamily="34" charset="0"/>
              <a:buChar char="•"/>
            </a:pPr>
            <a:r>
              <a:rPr lang="en-US" dirty="0">
                <a:solidFill>
                  <a:srgbClr val="000000"/>
                </a:solidFill>
                <a:latin typeface="Arial" panose="020B0604020202020204" pitchFamily="34" charset="0"/>
              </a:rPr>
              <a:t>a</a:t>
            </a:r>
            <a:r>
              <a:rPr lang="en-US" dirty="0" smtClean="0">
                <a:solidFill>
                  <a:srgbClr val="000000"/>
                </a:solidFill>
                <a:latin typeface="Arial" panose="020B0604020202020204" pitchFamily="34" charset="0"/>
              </a:rPr>
              <a:t> recipe that may </a:t>
            </a:r>
            <a:r>
              <a:rPr lang="en-US" dirty="0">
                <a:solidFill>
                  <a:srgbClr val="000000"/>
                </a:solidFill>
                <a:latin typeface="Arial" panose="020B0604020202020204" pitchFamily="34" charset="0"/>
              </a:rPr>
              <a:t>have an association with a special person in your family tree</a:t>
            </a:r>
          </a:p>
          <a:p>
            <a:pPr fontAlgn="base">
              <a:spcBef>
                <a:spcPts val="0"/>
              </a:spcBef>
              <a:buFont typeface="Arial" panose="020B0604020202020204" pitchFamily="34" charset="0"/>
              <a:buChar char="•"/>
            </a:pPr>
            <a:r>
              <a:rPr lang="en-US" dirty="0" smtClean="0">
                <a:solidFill>
                  <a:srgbClr val="000000"/>
                </a:solidFill>
                <a:latin typeface="Arial" panose="020B0604020202020204" pitchFamily="34" charset="0"/>
              </a:rPr>
              <a:t>or a recipe that is special for another reason.</a:t>
            </a:r>
            <a:endParaRPr lang="en-US" dirty="0">
              <a:solidFill>
                <a:srgbClr val="000000"/>
              </a:solidFill>
              <a:latin typeface="Arial" panose="020B0604020202020204" pitchFamily="34" charset="0"/>
            </a:endParaRPr>
          </a:p>
          <a:p>
            <a:pPr marL="0" indent="0">
              <a:buNone/>
            </a:pPr>
            <a:endParaRPr lang="en-US" dirty="0"/>
          </a:p>
          <a:p>
            <a:pPr marL="0" indent="0">
              <a:buNone/>
            </a:pPr>
            <a:r>
              <a:rPr lang="en-US" dirty="0" smtClean="0"/>
              <a:t>Use the link to the Google form to share your recipe and a short explanation of why it is importan</a:t>
            </a:r>
            <a:r>
              <a:rPr lang="en-US" dirty="0" smtClean="0"/>
              <a:t>t to your family. We will create a cookbook! </a:t>
            </a:r>
            <a:endParaRPr lang="en-US" dirty="0" smtClean="0"/>
          </a:p>
        </p:txBody>
      </p:sp>
    </p:spTree>
    <p:extLst>
      <p:ext uri="{BB962C8B-B14F-4D97-AF65-F5344CB8AC3E}">
        <p14:creationId xmlns:p14="http://schemas.microsoft.com/office/powerpoint/2010/main" val="3484206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touch base as we begin…</a:t>
            </a:r>
            <a:endParaRPr lang="en-US" dirty="0"/>
          </a:p>
        </p:txBody>
      </p:sp>
      <p:sp>
        <p:nvSpPr>
          <p:cNvPr id="3" name="Content Placeholder 2"/>
          <p:cNvSpPr>
            <a:spLocks noGrp="1"/>
          </p:cNvSpPr>
          <p:nvPr>
            <p:ph idx="1"/>
          </p:nvPr>
        </p:nvSpPr>
        <p:spPr/>
        <p:txBody>
          <a:bodyPr/>
          <a:lstStyle/>
          <a:p>
            <a:r>
              <a:rPr lang="en-US" i="1" dirty="0" smtClean="0"/>
              <a:t>Note: We plan to display this slide 15 minutes before the scheduled start of the gathering. </a:t>
            </a:r>
          </a:p>
          <a:p>
            <a:r>
              <a:rPr lang="en-US" dirty="0"/>
              <a:t>U</a:t>
            </a:r>
            <a:r>
              <a:rPr lang="en-US" dirty="0" smtClean="0"/>
              <a:t>sing </a:t>
            </a:r>
            <a:r>
              <a:rPr lang="en-US" dirty="0" smtClean="0"/>
              <a:t>the chat, please tell us your family name and </a:t>
            </a:r>
            <a:r>
              <a:rPr lang="en-US" dirty="0" smtClean="0"/>
              <a:t>the most unusual place you have shared a meal together. </a:t>
            </a:r>
            <a:endParaRPr lang="en-US" dirty="0" smtClean="0"/>
          </a:p>
          <a:p>
            <a:r>
              <a:rPr lang="en-US" dirty="0" smtClean="0"/>
              <a:t>Please remember to have your candle and Bible, handout (or a piece of paper), and </a:t>
            </a:r>
            <a:r>
              <a:rPr lang="en-US" dirty="0" smtClean="0"/>
              <a:t>something to write with ready </a:t>
            </a:r>
            <a:r>
              <a:rPr lang="en-US" dirty="0" smtClean="0"/>
              <a:t>when we begin!</a:t>
            </a:r>
            <a:endParaRPr lang="en-US" dirty="0"/>
          </a:p>
        </p:txBody>
      </p:sp>
    </p:spTree>
    <p:extLst>
      <p:ext uri="{BB962C8B-B14F-4D97-AF65-F5344CB8AC3E}">
        <p14:creationId xmlns:p14="http://schemas.microsoft.com/office/powerpoint/2010/main" val="3167885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Kitchen </a:t>
            </a:r>
            <a:br>
              <a:rPr lang="en-US" dirty="0" smtClean="0"/>
            </a:br>
            <a:r>
              <a:rPr lang="en-US" dirty="0" smtClean="0"/>
              <a:t>Table </a:t>
            </a:r>
            <a:br>
              <a:rPr lang="en-US" dirty="0" smtClean="0"/>
            </a:br>
            <a:r>
              <a:rPr lang="en-US" dirty="0" smtClean="0"/>
              <a:t>Faith</a:t>
            </a:r>
            <a:endParaRPr lang="en-US" dirty="0"/>
          </a:p>
        </p:txBody>
      </p:sp>
      <p:sp>
        <p:nvSpPr>
          <p:cNvPr id="3" name="Content Placeholder 2"/>
          <p:cNvSpPr>
            <a:spLocks noGrp="1"/>
          </p:cNvSpPr>
          <p:nvPr>
            <p:ph idx="1"/>
          </p:nvPr>
        </p:nvSpPr>
        <p:spPr/>
        <p:txBody>
          <a:bodyPr/>
          <a:lstStyle/>
          <a:p>
            <a:r>
              <a:rPr lang="en-US" i="1" dirty="0" smtClean="0"/>
              <a:t>We will explain the website for families who are new this month</a:t>
            </a:r>
            <a:r>
              <a:rPr lang="en-US" i="1" smtClean="0"/>
              <a:t>,  remind households </a:t>
            </a:r>
            <a:r>
              <a:rPr lang="en-US" i="1" dirty="0" smtClean="0"/>
              <a:t>to engage with </a:t>
            </a:r>
            <a:r>
              <a:rPr lang="en-US" i="1" smtClean="0"/>
              <a:t>the website, </a:t>
            </a:r>
            <a:r>
              <a:rPr lang="en-US" i="1" dirty="0" smtClean="0"/>
              <a:t>and highlight some areas for them. </a:t>
            </a:r>
            <a:endParaRPr lang="en-US" i="1" dirty="0"/>
          </a:p>
        </p:txBody>
      </p:sp>
    </p:spTree>
    <p:extLst>
      <p:ext uri="{BB962C8B-B14F-4D97-AF65-F5344CB8AC3E}">
        <p14:creationId xmlns:p14="http://schemas.microsoft.com/office/powerpoint/2010/main" val="4197572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Announcements</a:t>
            </a:r>
            <a:endParaRPr lang="en-US" sz="32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76751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Prayer</a:t>
            </a:r>
            <a:endParaRPr lang="en-US" dirty="0"/>
          </a:p>
        </p:txBody>
      </p:sp>
      <p:sp>
        <p:nvSpPr>
          <p:cNvPr id="3" name="Content Placeholder 2"/>
          <p:cNvSpPr>
            <a:spLocks noGrp="1"/>
          </p:cNvSpPr>
          <p:nvPr>
            <p:ph idx="1"/>
          </p:nvPr>
        </p:nvSpPr>
        <p:spPr/>
        <p:txBody>
          <a:bodyPr/>
          <a:lstStyle/>
          <a:p>
            <a:pPr marL="228600" indent="0">
              <a:spcBef>
                <a:spcPts val="0"/>
              </a:spcBef>
              <a:spcAft>
                <a:spcPts val="600"/>
              </a:spcAft>
              <a:buNone/>
            </a:pPr>
            <a:r>
              <a:rPr lang="en-US" cap="small" dirty="0">
                <a:latin typeface="Calibri" panose="020F0502020204030204" pitchFamily="34" charset="0"/>
                <a:ea typeface="Times New Roman" panose="02020603050405020304" pitchFamily="18" charset="0"/>
              </a:rPr>
              <a:t>God</a:t>
            </a:r>
            <a:r>
              <a:rPr lang="en-US" dirty="0">
                <a:latin typeface="Calibri" panose="020F0502020204030204" pitchFamily="34" charset="0"/>
                <a:ea typeface="Times New Roman" panose="02020603050405020304" pitchFamily="18" charset="0"/>
              </a:rPr>
              <a:t> of the living,</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in whose image we have been formed,</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open our minds and hearts to Jesus your Son.</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May our households be built on a foundation of faith</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and our lives be shaped by your living Word.</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May our words and deeds</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announce your faithful love to all the world.</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We ask this through </a:t>
            </a:r>
            <a:r>
              <a:rPr lang="en-US" cap="small" dirty="0">
                <a:latin typeface="Calibri" panose="020F0502020204030204" pitchFamily="34" charset="0"/>
                <a:ea typeface="Times New Roman" panose="02020603050405020304" pitchFamily="18" charset="0"/>
              </a:rPr>
              <a:t>Christ</a:t>
            </a:r>
            <a:r>
              <a:rPr lang="en-US" dirty="0">
                <a:latin typeface="Calibri" panose="020F0502020204030204" pitchFamily="34" charset="0"/>
                <a:ea typeface="Times New Roman" panose="02020603050405020304" pitchFamily="18" charset="0"/>
              </a:rPr>
              <a:t> our </a:t>
            </a:r>
            <a:r>
              <a:rPr lang="en-US" cap="small" dirty="0">
                <a:latin typeface="Calibri" panose="020F0502020204030204" pitchFamily="34" charset="0"/>
                <a:ea typeface="Times New Roman" panose="02020603050405020304" pitchFamily="18" charset="0"/>
              </a:rPr>
              <a:t>Lord</a:t>
            </a:r>
            <a:r>
              <a:rPr lang="en-US" dirty="0">
                <a:latin typeface="Calibri" panose="020F0502020204030204" pitchFamily="34" charset="0"/>
                <a:ea typeface="Times New Roman" panose="02020603050405020304" pitchFamily="18" charset="0"/>
              </a:rPr>
              <a:t>. Amen</a:t>
            </a:r>
            <a:r>
              <a:rPr lang="en-US" dirty="0" smtClean="0">
                <a:latin typeface="Calibri" panose="020F0502020204030204" pitchFamily="34" charset="0"/>
                <a:ea typeface="Times New Roman" panose="02020603050405020304" pitchFamily="18" charset="0"/>
              </a:rPr>
              <a:t>. </a:t>
            </a:r>
          </a:p>
          <a:p>
            <a:pPr marL="228600" indent="0">
              <a:spcBef>
                <a:spcPts val="0"/>
              </a:spcBef>
              <a:spcAft>
                <a:spcPts val="600"/>
              </a:spcAft>
              <a:buNone/>
            </a:pPr>
            <a:r>
              <a:rPr lang="en-US" b="1" dirty="0" smtClean="0">
                <a:latin typeface="Calibri" panose="020F0502020204030204" pitchFamily="34" charset="0"/>
                <a:ea typeface="Times New Roman" panose="02020603050405020304" pitchFamily="18" charset="0"/>
              </a:rPr>
              <a:t>Leader: </a:t>
            </a:r>
            <a:r>
              <a:rPr lang="en-US" dirty="0" smtClean="0">
                <a:latin typeface="Calibri" panose="020F0502020204030204" pitchFamily="34" charset="0"/>
                <a:ea typeface="Times New Roman" panose="02020603050405020304" pitchFamily="18" charset="0"/>
              </a:rPr>
              <a:t>Go in the Peace of Christ. </a:t>
            </a:r>
          </a:p>
          <a:p>
            <a:pPr marL="228600" indent="0">
              <a:spcBef>
                <a:spcPts val="0"/>
              </a:spcBef>
              <a:spcAft>
                <a:spcPts val="600"/>
              </a:spcAft>
              <a:buNone/>
            </a:pPr>
            <a:r>
              <a:rPr lang="en-US" b="1" dirty="0" smtClean="0">
                <a:latin typeface="Calibri" panose="020F0502020204030204" pitchFamily="34" charset="0"/>
                <a:ea typeface="Times New Roman" panose="02020603050405020304" pitchFamily="18" charset="0"/>
              </a:rPr>
              <a:t>All:</a:t>
            </a:r>
            <a:r>
              <a:rPr lang="en-US" dirty="0" smtClean="0">
                <a:latin typeface="Calibri" panose="020F0502020204030204" pitchFamily="34" charset="0"/>
                <a:ea typeface="Times New Roman" panose="02020603050405020304" pitchFamily="18" charset="0"/>
              </a:rPr>
              <a:t> Thanks be to God!</a:t>
            </a:r>
            <a:endParaRPr lang="en-US" dirty="0" smtClean="0">
              <a:latin typeface="Calibri" panose="020F0502020204030204" pitchFamily="34" charset="0"/>
              <a:ea typeface="Times New Roman" panose="02020603050405020304" pitchFamily="18" charset="0"/>
            </a:endParaRPr>
          </a:p>
          <a:p>
            <a:pPr marL="228600" indent="0">
              <a:spcBef>
                <a:spcPts val="0"/>
              </a:spcBef>
              <a:spcAft>
                <a:spcPts val="600"/>
              </a:spcAft>
              <a:buNone/>
            </a:pPr>
            <a:endParaRPr lang="en-US" dirty="0">
              <a:latin typeface="Calibri" panose="020F0502020204030204" pitchFamily="34" charset="0"/>
              <a:ea typeface="Times New Roman" panose="02020603050405020304" pitchFamily="18" charset="0"/>
            </a:endParaRPr>
          </a:p>
          <a:p>
            <a:pPr marL="228600" indent="0">
              <a:spcBef>
                <a:spcPts val="0"/>
              </a:spcBef>
              <a:spcAft>
                <a:spcPts val="600"/>
              </a:spcAft>
              <a:buNone/>
            </a:pPr>
            <a:r>
              <a:rPr lang="en-US" i="1" dirty="0" smtClean="0">
                <a:latin typeface="Calibri" panose="020F0502020204030204" pitchFamily="34" charset="0"/>
                <a:ea typeface="Times New Roman" panose="02020603050405020304" pitchFamily="18" charset="0"/>
              </a:rPr>
              <a:t>Note: We are using this as the closing prayer every month this year. We sent it in prayer card form to the families before the first gathering, in case they wanted to print it out. We will always have it on a slide for them as well. </a:t>
            </a:r>
            <a:endParaRPr lang="en-US" i="1"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60552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Thank you for joining us for Faith Formation L!VE!</a:t>
            </a:r>
          </a:p>
          <a:p>
            <a:r>
              <a:rPr lang="en-US" dirty="0" smtClean="0"/>
              <a:t>Join us next month for </a:t>
            </a:r>
            <a:r>
              <a:rPr lang="en-US" dirty="0" smtClean="0"/>
              <a:t>“Waiting in Joyful Hope” </a:t>
            </a:r>
            <a:endParaRPr lang="en-US" dirty="0" smtClean="0"/>
          </a:p>
          <a:p>
            <a:r>
              <a:rPr lang="en-US" dirty="0" smtClean="0"/>
              <a:t> Visit Kitchen Table Faith</a:t>
            </a:r>
          </a:p>
          <a:p>
            <a:r>
              <a:rPr lang="en-US" dirty="0" smtClean="0"/>
              <a:t>Send in your Parish Connection</a:t>
            </a: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4508" y="3830128"/>
            <a:ext cx="2019062" cy="2426687"/>
          </a:xfrm>
          <a:prstGeom prst="rect">
            <a:avLst/>
          </a:prstGeom>
        </p:spPr>
      </p:pic>
    </p:spTree>
    <p:extLst>
      <p:ext uri="{BB962C8B-B14F-4D97-AF65-F5344CB8AC3E}">
        <p14:creationId xmlns:p14="http://schemas.microsoft.com/office/powerpoint/2010/main" val="2396171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a:t>
            </a:r>
            <a:endParaRPr lang="en-US" dirty="0"/>
          </a:p>
        </p:txBody>
      </p:sp>
      <p:sp>
        <p:nvSpPr>
          <p:cNvPr id="3" name="Content Placeholder 2"/>
          <p:cNvSpPr>
            <a:spLocks noGrp="1"/>
          </p:cNvSpPr>
          <p:nvPr>
            <p:ph idx="1"/>
          </p:nvPr>
        </p:nvSpPr>
        <p:spPr/>
        <p:txBody>
          <a:bodyPr/>
          <a:lstStyle/>
          <a:p>
            <a:r>
              <a:rPr lang="en-US" i="1" dirty="0" smtClean="0"/>
              <a:t>After the official gatherings ends,</a:t>
            </a:r>
            <a:r>
              <a:rPr lang="en-US" i="1" dirty="0" smtClean="0"/>
              <a:t> </a:t>
            </a:r>
            <a:r>
              <a:rPr lang="en-US" i="1" dirty="0" smtClean="0"/>
              <a:t>we </a:t>
            </a:r>
            <a:r>
              <a:rPr lang="en-US" i="1" dirty="0" smtClean="0"/>
              <a:t>to </a:t>
            </a:r>
            <a:r>
              <a:rPr lang="en-US" i="1" dirty="0" smtClean="0"/>
              <a:t>stay on </a:t>
            </a:r>
            <a:r>
              <a:rPr lang="en-US" i="1" dirty="0" smtClean="0"/>
              <a:t>for a few </a:t>
            </a:r>
            <a:r>
              <a:rPr lang="en-US" i="1" dirty="0" smtClean="0"/>
              <a:t>minutes </a:t>
            </a:r>
            <a:r>
              <a:rPr lang="en-US" i="1" dirty="0" smtClean="0"/>
              <a:t>to </a:t>
            </a:r>
            <a:r>
              <a:rPr lang="en-US" i="1" dirty="0" smtClean="0"/>
              <a:t>let people unmute their mics and say “hello” to each other, etc. </a:t>
            </a:r>
            <a:endParaRPr lang="en-US" i="1" dirty="0"/>
          </a:p>
        </p:txBody>
      </p:sp>
    </p:spTree>
    <p:extLst>
      <p:ext uri="{BB962C8B-B14F-4D97-AF65-F5344CB8AC3E}">
        <p14:creationId xmlns:p14="http://schemas.microsoft.com/office/powerpoint/2010/main" val="2498479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sketch and music</a:t>
            </a:r>
            <a:endParaRPr lang="en-US" dirty="0"/>
          </a:p>
        </p:txBody>
      </p:sp>
      <p:sp>
        <p:nvSpPr>
          <p:cNvPr id="3" name="Content Placeholder 2"/>
          <p:cNvSpPr>
            <a:spLocks noGrp="1"/>
          </p:cNvSpPr>
          <p:nvPr>
            <p:ph idx="1"/>
          </p:nvPr>
        </p:nvSpPr>
        <p:spPr/>
        <p:txBody>
          <a:bodyPr/>
          <a:lstStyle/>
          <a:p>
            <a:r>
              <a:rPr lang="en-US" i="1" dirty="0" smtClean="0"/>
              <a:t>We asked four households to make short videos showing themselves getting ready for Faith Formation. We then </a:t>
            </a:r>
            <a:r>
              <a:rPr lang="en-US" i="1" dirty="0" smtClean="0"/>
              <a:t>put </a:t>
            </a:r>
            <a:r>
              <a:rPr lang="en-US" i="1" dirty="0" smtClean="0"/>
              <a:t>them together to make one video, about three minutes in length. We play it twice beginning six minutes before the gathering begins. </a:t>
            </a:r>
          </a:p>
          <a:p>
            <a:r>
              <a:rPr lang="en-US" i="1" dirty="0" smtClean="0"/>
              <a:t>Note: John </a:t>
            </a:r>
            <a:r>
              <a:rPr lang="en-US" i="1" dirty="0"/>
              <a:t>Roberto urges parishes to think in “seasons” of about three months this year. We decided to use the same video for September, October, and November and hope to change it up in </a:t>
            </a:r>
            <a:r>
              <a:rPr lang="en-US" i="1" dirty="0" smtClean="0"/>
              <a:t>December</a:t>
            </a:r>
          </a:p>
          <a:p>
            <a:r>
              <a:rPr lang="en-US" i="1" dirty="0" smtClean="0"/>
              <a:t>After the video, we have a little music and a slide to signal that it’s time to begin. </a:t>
            </a:r>
            <a:endParaRPr lang="en-US" i="1" dirty="0"/>
          </a:p>
        </p:txBody>
      </p:sp>
    </p:spTree>
    <p:extLst>
      <p:ext uri="{BB962C8B-B14F-4D97-AF65-F5344CB8AC3E}">
        <p14:creationId xmlns:p14="http://schemas.microsoft.com/office/powerpoint/2010/main" val="179910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825" y="863600"/>
            <a:ext cx="4261025" cy="5121275"/>
          </a:xfrm>
        </p:spPr>
      </p:pic>
    </p:spTree>
    <p:extLst>
      <p:ext uri="{BB962C8B-B14F-4D97-AF65-F5344CB8AC3E}">
        <p14:creationId xmlns:p14="http://schemas.microsoft.com/office/powerpoint/2010/main" val="2247557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on Zoom….</a:t>
            </a:r>
            <a:endParaRPr lang="en-US" dirty="0"/>
          </a:p>
        </p:txBody>
      </p:sp>
      <p:sp>
        <p:nvSpPr>
          <p:cNvPr id="3" name="Content Placeholder 2"/>
          <p:cNvSpPr>
            <a:spLocks noGrp="1"/>
          </p:cNvSpPr>
          <p:nvPr>
            <p:ph idx="1"/>
          </p:nvPr>
        </p:nvSpPr>
        <p:spPr/>
        <p:txBody>
          <a:bodyPr/>
          <a:lstStyle/>
          <a:p>
            <a:r>
              <a:rPr lang="en-US" dirty="0" smtClean="0"/>
              <a:t>Please keep your cameras on, if possible. We want to see you!</a:t>
            </a:r>
          </a:p>
          <a:p>
            <a:r>
              <a:rPr lang="en-US" dirty="0" smtClean="0"/>
              <a:t>Please keep your mic muted unless invited to unmute.</a:t>
            </a:r>
          </a:p>
          <a:p>
            <a:r>
              <a:rPr lang="en-US" dirty="0" smtClean="0"/>
              <a:t>Please use the chat function to ask questions or comment.</a:t>
            </a:r>
          </a:p>
          <a:p>
            <a:r>
              <a:rPr lang="en-US" dirty="0" smtClean="0"/>
              <a:t>We suggest you use speaker view, so you can clearly see who is speaking when a team member is on live. </a:t>
            </a:r>
            <a:endParaRPr lang="en-US" dirty="0"/>
          </a:p>
        </p:txBody>
      </p:sp>
    </p:spTree>
    <p:extLst>
      <p:ext uri="{BB962C8B-B14F-4D97-AF65-F5344CB8AC3E}">
        <p14:creationId xmlns:p14="http://schemas.microsoft.com/office/powerpoint/2010/main" val="3672306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Happening </a:t>
            </a:r>
            <a:br>
              <a:rPr lang="en-US" dirty="0" smtClean="0"/>
            </a:br>
            <a:r>
              <a:rPr lang="en-US" dirty="0" smtClean="0"/>
              <a:t>at the </a:t>
            </a:r>
            <a:br>
              <a:rPr lang="en-US" dirty="0" smtClean="0"/>
            </a:br>
            <a:r>
              <a:rPr lang="en-US" dirty="0" smtClean="0"/>
              <a:t>Parish? </a:t>
            </a:r>
            <a:endParaRPr lang="en-US" dirty="0"/>
          </a:p>
        </p:txBody>
      </p:sp>
      <p:sp>
        <p:nvSpPr>
          <p:cNvPr id="3" name="Content Placeholder 2"/>
          <p:cNvSpPr>
            <a:spLocks noGrp="1"/>
          </p:cNvSpPr>
          <p:nvPr>
            <p:ph idx="1"/>
          </p:nvPr>
        </p:nvSpPr>
        <p:spPr/>
        <p:txBody>
          <a:bodyPr/>
          <a:lstStyle/>
          <a:p>
            <a:r>
              <a:rPr lang="en-US" i="1" dirty="0" smtClean="0"/>
              <a:t>Last month, the Parish Connection was to write a phrase or sentence or two that St. Paul would say to us if he were writing a letter to our parish. We will edit those contributions together to write a letter to our faith community. We plan to read that letter here, while showing a slide show of photos of parish life. </a:t>
            </a:r>
            <a:endParaRPr lang="en-US" i="1" dirty="0" smtClean="0"/>
          </a:p>
        </p:txBody>
      </p:sp>
    </p:spTree>
    <p:extLst>
      <p:ext uri="{BB962C8B-B14F-4D97-AF65-F5344CB8AC3E}">
        <p14:creationId xmlns:p14="http://schemas.microsoft.com/office/powerpoint/2010/main" val="4068536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br>
              <a:rPr lang="en-US" dirty="0" smtClean="0"/>
            </a:br>
            <a:r>
              <a:rPr lang="en-US" dirty="0" smtClean="0"/>
              <a:t>the</a:t>
            </a:r>
            <a:br>
              <a:rPr lang="en-US" dirty="0" smtClean="0"/>
            </a:br>
            <a:r>
              <a:rPr lang="en-US" dirty="0" smtClean="0"/>
              <a:t>Context</a:t>
            </a:r>
            <a:endParaRPr lang="en-US" dirty="0"/>
          </a:p>
        </p:txBody>
      </p:sp>
      <p:sp>
        <p:nvSpPr>
          <p:cNvPr id="3" name="Content Placeholder 2"/>
          <p:cNvSpPr>
            <a:spLocks noGrp="1"/>
          </p:cNvSpPr>
          <p:nvPr>
            <p:ph idx="1"/>
          </p:nvPr>
        </p:nvSpPr>
        <p:spPr/>
        <p:txBody>
          <a:bodyPr/>
          <a:lstStyle/>
          <a:p>
            <a:r>
              <a:rPr lang="en-US" i="1" dirty="0" smtClean="0"/>
              <a:t>Fr. Tim or a member of the team previews the topic of our gathering and shares how it fits into the focus for the whole year. </a:t>
            </a:r>
            <a:endParaRPr lang="en-US" i="1" dirty="0"/>
          </a:p>
        </p:txBody>
      </p:sp>
    </p:spTree>
    <p:extLst>
      <p:ext uri="{BB962C8B-B14F-4D97-AF65-F5344CB8AC3E}">
        <p14:creationId xmlns:p14="http://schemas.microsoft.com/office/powerpoint/2010/main" val="57531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5</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r>
              <a:rPr lang="en-US" dirty="0" smtClean="0"/>
              <a:t>Do you have a family meal tradition?</a:t>
            </a:r>
          </a:p>
          <a:p>
            <a:r>
              <a:rPr lang="en-US" dirty="0" smtClean="0"/>
              <a:t>Are there cultural influences at your family gatherings? </a:t>
            </a:r>
          </a:p>
          <a:p>
            <a:r>
              <a:rPr lang="en-US" dirty="0" smtClean="0"/>
              <a:t>Who are the ancestors you remember and talk about? </a:t>
            </a:r>
          </a:p>
          <a:p>
            <a:endParaRPr lang="en-US" i="1" dirty="0"/>
          </a:p>
          <a:p>
            <a:pPr marL="0" indent="0">
              <a:buNone/>
            </a:pPr>
            <a:r>
              <a:rPr lang="en-US" i="1" dirty="0" smtClean="0"/>
              <a:t>(See the opening activity in the script for an explanation of this)</a:t>
            </a:r>
            <a:endParaRPr lang="en-US" i="1" dirty="0"/>
          </a:p>
        </p:txBody>
      </p:sp>
    </p:spTree>
    <p:extLst>
      <p:ext uri="{BB962C8B-B14F-4D97-AF65-F5344CB8AC3E}">
        <p14:creationId xmlns:p14="http://schemas.microsoft.com/office/powerpoint/2010/main" val="269813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a:t>
            </a:r>
            <a:br>
              <a:rPr lang="en-US" dirty="0" smtClean="0"/>
            </a:br>
            <a:r>
              <a:rPr lang="en-US" dirty="0" smtClean="0"/>
              <a:t>to</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r>
              <a:rPr lang="en-US" i="1" dirty="0" smtClean="0"/>
              <a:t>We took a short video of one of our families preparing their prayer space and then beginning prayer together. It is available in the videos section of the Virtual Family of Believers website, or you can have one of your families make a video. </a:t>
            </a:r>
          </a:p>
          <a:p>
            <a:r>
              <a:rPr lang="en-US" i="1" dirty="0" smtClean="0"/>
              <a:t>John Roberto urges parishes to think in “seasons” of about three months this year. We decided to use the same video for September, October, and November and hope to change it up in December</a:t>
            </a:r>
            <a:endParaRPr lang="en-US" i="1" dirty="0"/>
          </a:p>
        </p:txBody>
      </p:sp>
    </p:spTree>
    <p:extLst>
      <p:ext uri="{BB962C8B-B14F-4D97-AF65-F5344CB8AC3E}">
        <p14:creationId xmlns:p14="http://schemas.microsoft.com/office/powerpoint/2010/main" val="468267424"/>
      </p:ext>
    </p:extLst>
  </p:cSld>
  <p:clrMapOvr>
    <a:masterClrMapping/>
  </p:clrMapOvr>
</p:sld>
</file>

<file path=ppt/theme/theme1.xml><?xml version="1.0" encoding="utf-8"?>
<a:theme xmlns:a="http://schemas.openxmlformats.org/drawingml/2006/main" name="Fra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
  <TotalTime>1498</TotalTime>
  <Words>1246</Words>
  <Application>Microsoft Office PowerPoint</Application>
  <PresentationFormat>Widescreen</PresentationFormat>
  <Paragraphs>117</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Corbel</vt:lpstr>
      <vt:lpstr>Times New Roman</vt:lpstr>
      <vt:lpstr>Wingdings 2</vt:lpstr>
      <vt:lpstr>Frame</vt:lpstr>
      <vt:lpstr>A Family of Believers: Called and Sent by Jesus</vt:lpstr>
      <vt:lpstr>Let’s touch base as we begin…</vt:lpstr>
      <vt:lpstr>Opening sketch and music</vt:lpstr>
      <vt:lpstr>Welcome!</vt:lpstr>
      <vt:lpstr>When on Zoom….</vt:lpstr>
      <vt:lpstr>What’s Happening  at the  Parish? </vt:lpstr>
      <vt:lpstr>Setting the Context</vt:lpstr>
      <vt:lpstr>Take 5 </vt:lpstr>
      <vt:lpstr>Call to Prayer</vt:lpstr>
      <vt:lpstr>Opening  Prayer</vt:lpstr>
      <vt:lpstr>Opening Prayer</vt:lpstr>
      <vt:lpstr>St. Paul and the Early Church</vt:lpstr>
      <vt:lpstr>St. Paul and the Early Church</vt:lpstr>
      <vt:lpstr>St. Paul and the Early Church</vt:lpstr>
      <vt:lpstr>St. Paul and the Early Church</vt:lpstr>
      <vt:lpstr>St. Paul and the Early Church</vt:lpstr>
      <vt:lpstr>St. Paul and the Early Church</vt:lpstr>
      <vt:lpstr>Give  Thanks</vt:lpstr>
      <vt:lpstr>Parish Connection</vt:lpstr>
      <vt:lpstr>Kitchen  Table  Faith</vt:lpstr>
      <vt:lpstr>Announcements</vt:lpstr>
      <vt:lpstr>Closing Prayer</vt:lpstr>
      <vt:lpstr>Thank you!</vt:lpstr>
      <vt:lpstr>Check-in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Family of Believers: Called and Sent by Jesus</dc:title>
  <dc:creator>Paulette Chapman</dc:creator>
  <cp:lastModifiedBy>Paulette Chapman</cp:lastModifiedBy>
  <cp:revision>36</cp:revision>
  <dcterms:created xsi:type="dcterms:W3CDTF">2020-08-17T20:33:53Z</dcterms:created>
  <dcterms:modified xsi:type="dcterms:W3CDTF">2020-10-22T01:20:28Z</dcterms:modified>
</cp:coreProperties>
</file>