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70" r:id="rId3"/>
    <p:sldId id="271" r:id="rId4"/>
    <p:sldId id="257" r:id="rId5"/>
    <p:sldId id="274" r:id="rId6"/>
    <p:sldId id="258" r:id="rId7"/>
    <p:sldId id="259" r:id="rId8"/>
    <p:sldId id="260" r:id="rId9"/>
    <p:sldId id="272" r:id="rId10"/>
    <p:sldId id="261" r:id="rId11"/>
    <p:sldId id="262" r:id="rId12"/>
    <p:sldId id="263" r:id="rId13"/>
    <p:sldId id="264" r:id="rId14"/>
    <p:sldId id="266" r:id="rId15"/>
    <p:sldId id="265" r:id="rId16"/>
    <p:sldId id="267" r:id="rId17"/>
    <p:sldId id="273" r:id="rId18"/>
    <p:sldId id="268" r:id="rId19"/>
    <p:sldId id="26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6" d="100"/>
          <a:sy n="46" d="100"/>
        </p:scale>
        <p:origin x="48" y="97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9/22/2020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9/22/2020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9/22/2020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9/22/2020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9/22/2020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9/22/2020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9/22/2020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9/22/2020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Family of Believers:</a:t>
            </a:r>
            <a:br>
              <a:rPr lang="en-US" dirty="0" smtClean="0"/>
            </a:br>
            <a:r>
              <a:rPr lang="en-US" dirty="0" smtClean="0"/>
              <a:t>Called and Sent by Jesus</a:t>
            </a:r>
            <a:endParaRPr lang="en-US" dirty="0"/>
          </a:p>
        </p:txBody>
      </p:sp>
      <p:sp>
        <p:nvSpPr>
          <p:cNvPr id="3" name="Subtitle 2"/>
          <p:cNvSpPr>
            <a:spLocks noGrp="1"/>
          </p:cNvSpPr>
          <p:nvPr>
            <p:ph type="subTitle" idx="1"/>
          </p:nvPr>
        </p:nvSpPr>
        <p:spPr/>
        <p:txBody>
          <a:bodyPr/>
          <a:lstStyle/>
          <a:p>
            <a:r>
              <a:rPr lang="en-US" dirty="0" smtClean="0"/>
              <a:t>Return to Our Roots</a:t>
            </a:r>
            <a:endParaRPr lang="en-US" dirty="0"/>
          </a:p>
        </p:txBody>
      </p:sp>
    </p:spTree>
    <p:extLst>
      <p:ext uri="{BB962C8B-B14F-4D97-AF65-F5344CB8AC3E}">
        <p14:creationId xmlns:p14="http://schemas.microsoft.com/office/powerpoint/2010/main" val="2102039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a:t>
            </a:r>
            <a:br>
              <a:rPr lang="en-US" dirty="0" smtClean="0"/>
            </a:br>
            <a:r>
              <a:rPr lang="en-US" dirty="0" smtClean="0"/>
              <a:t>to</a:t>
            </a:r>
            <a:br>
              <a:rPr lang="en-US" dirty="0" smtClean="0"/>
            </a:br>
            <a:r>
              <a:rPr lang="en-US" dirty="0" smtClean="0"/>
              <a:t>Prayer</a:t>
            </a:r>
            <a:endParaRPr lang="en-US" dirty="0"/>
          </a:p>
        </p:txBody>
      </p:sp>
      <p:sp>
        <p:nvSpPr>
          <p:cNvPr id="3" name="Content Placeholder 2"/>
          <p:cNvSpPr>
            <a:spLocks noGrp="1"/>
          </p:cNvSpPr>
          <p:nvPr>
            <p:ph idx="1"/>
          </p:nvPr>
        </p:nvSpPr>
        <p:spPr/>
        <p:txBody>
          <a:bodyPr/>
          <a:lstStyle/>
          <a:p>
            <a:r>
              <a:rPr lang="en-US" i="1" dirty="0" smtClean="0"/>
              <a:t>We took a short video of one of our families preparing their prayer space and then beginning prayer together. It is available in the videos section of the Virtual Family of Believers website, or you can have one of your families make a video. </a:t>
            </a:r>
          </a:p>
          <a:p>
            <a:r>
              <a:rPr lang="en-US" i="1" dirty="0" smtClean="0"/>
              <a:t>John Roberto urges parishes to think in “seasons” of about three months this year. We decided to use the same video for September, October, and November and hope to change it up in December</a:t>
            </a:r>
            <a:endParaRPr lang="en-US" i="1" dirty="0"/>
          </a:p>
        </p:txBody>
      </p:sp>
    </p:spTree>
    <p:extLst>
      <p:ext uri="{BB962C8B-B14F-4D97-AF65-F5344CB8AC3E}">
        <p14:creationId xmlns:p14="http://schemas.microsoft.com/office/powerpoint/2010/main" val="468267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a:t>
            </a:r>
            <a:br>
              <a:rPr lang="en-US" dirty="0" smtClean="0"/>
            </a:br>
            <a:r>
              <a:rPr lang="en-US" dirty="0" smtClean="0"/>
              <a:t>Prayer</a:t>
            </a:r>
            <a:endParaRPr lang="en-US" dirty="0"/>
          </a:p>
        </p:txBody>
      </p:sp>
      <p:sp>
        <p:nvSpPr>
          <p:cNvPr id="3" name="Content Placeholder 2"/>
          <p:cNvSpPr>
            <a:spLocks noGrp="1"/>
          </p:cNvSpPr>
          <p:nvPr>
            <p:ph idx="1"/>
          </p:nvPr>
        </p:nvSpPr>
        <p:spPr/>
        <p:txBody>
          <a:bodyPr/>
          <a:lstStyle/>
          <a:p>
            <a:r>
              <a:rPr lang="en-US" dirty="0" smtClean="0"/>
              <a:t>Matthew 28:16-20</a:t>
            </a:r>
          </a:p>
          <a:p>
            <a:r>
              <a:rPr lang="en-US" dirty="0" smtClean="0"/>
              <a:t>Take 5</a:t>
            </a:r>
          </a:p>
          <a:p>
            <a:pPr lvl="1"/>
            <a:r>
              <a:rPr lang="en-US" dirty="0" smtClean="0"/>
              <a:t>Questions for household discussion:</a:t>
            </a:r>
          </a:p>
          <a:p>
            <a:pPr lvl="1"/>
            <a:r>
              <a:rPr lang="en-US" dirty="0" smtClean="0"/>
              <a:t>Do you consider your household a household of disciples? </a:t>
            </a:r>
          </a:p>
          <a:p>
            <a:pPr lvl="1"/>
            <a:r>
              <a:rPr lang="en-US" dirty="0" smtClean="0"/>
              <a:t>How do you spread the good news of Jesus? </a:t>
            </a:r>
          </a:p>
          <a:p>
            <a:endParaRPr lang="en-US" dirty="0"/>
          </a:p>
        </p:txBody>
      </p:sp>
    </p:spTree>
    <p:extLst>
      <p:ext uri="{BB962C8B-B14F-4D97-AF65-F5344CB8AC3E}">
        <p14:creationId xmlns:p14="http://schemas.microsoft.com/office/powerpoint/2010/main" val="467574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a:t>
            </a:r>
            <a:br>
              <a:rPr lang="en-US" dirty="0" smtClean="0"/>
            </a:br>
            <a:r>
              <a:rPr lang="en-US" dirty="0" smtClean="0"/>
              <a:t>Prayer</a:t>
            </a:r>
            <a:endParaRPr lang="en-US" dirty="0"/>
          </a:p>
        </p:txBody>
      </p:sp>
      <p:sp>
        <p:nvSpPr>
          <p:cNvPr id="3" name="Content Placeholder 2"/>
          <p:cNvSpPr>
            <a:spLocks noGrp="1"/>
          </p:cNvSpPr>
          <p:nvPr>
            <p:ph idx="1"/>
          </p:nvPr>
        </p:nvSpPr>
        <p:spPr/>
        <p:txBody>
          <a:bodyPr/>
          <a:lstStyle/>
          <a:p>
            <a:pPr marL="0" indent="0">
              <a:buNone/>
            </a:pPr>
            <a:r>
              <a:rPr lang="en-US" sz="3200" b="1" dirty="0" smtClean="0"/>
              <a:t>Psalm 96</a:t>
            </a:r>
          </a:p>
          <a:p>
            <a:endParaRPr lang="en-US" dirty="0"/>
          </a:p>
          <a:p>
            <a:pPr marL="0" indent="0">
              <a:buNone/>
            </a:pPr>
            <a:r>
              <a:rPr lang="en-US" sz="2800" b="1" dirty="0" smtClean="0"/>
              <a:t>All: </a:t>
            </a:r>
            <a:r>
              <a:rPr lang="en-US" sz="2800" dirty="0" smtClean="0"/>
              <a:t>Proclaim God’s wondrous deeds to all the nations.  </a:t>
            </a:r>
          </a:p>
        </p:txBody>
      </p:sp>
    </p:spTree>
    <p:extLst>
      <p:ext uri="{BB962C8B-B14F-4D97-AF65-F5344CB8AC3E}">
        <p14:creationId xmlns:p14="http://schemas.microsoft.com/office/powerpoint/2010/main" val="610354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 Paul and the Early Church</a:t>
            </a:r>
            <a:endParaRPr lang="en-US" dirty="0"/>
          </a:p>
        </p:txBody>
      </p:sp>
      <p:sp>
        <p:nvSpPr>
          <p:cNvPr id="3" name="Content Placeholder 2"/>
          <p:cNvSpPr>
            <a:spLocks noGrp="1"/>
          </p:cNvSpPr>
          <p:nvPr>
            <p:ph idx="1"/>
          </p:nvPr>
        </p:nvSpPr>
        <p:spPr/>
        <p:txBody>
          <a:bodyPr/>
          <a:lstStyle/>
          <a:p>
            <a:r>
              <a:rPr lang="en-US" i="1" dirty="0" smtClean="0"/>
              <a:t>We will have a parishioner play the character of St. Paul. He will give a little introduction of “himself,” and then we will show a short animated video about St. Paul’s conversion. Our St. Paul actor will  return to talk a little about his journeys and letters. During his monologue, he will refer to the map on the second side of the handout that was emailed to households. </a:t>
            </a:r>
          </a:p>
          <a:p>
            <a:r>
              <a:rPr lang="en-US" i="1" dirty="0" smtClean="0"/>
              <a:t>A member of the team will follow up to make connections between the travels participants discussed at the beginning of the gathering and Paul’s travels. Connections between the experience of the early Christians meeting in household churches and our households today will also be established. </a:t>
            </a:r>
            <a:endParaRPr lang="en-US" i="1" dirty="0"/>
          </a:p>
        </p:txBody>
      </p:sp>
    </p:spTree>
    <p:extLst>
      <p:ext uri="{BB962C8B-B14F-4D97-AF65-F5344CB8AC3E}">
        <p14:creationId xmlns:p14="http://schemas.microsoft.com/office/powerpoint/2010/main" val="299358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Parish</a:t>
            </a:r>
            <a:br>
              <a:rPr lang="en-US" dirty="0" smtClean="0"/>
            </a:br>
            <a:r>
              <a:rPr lang="en-US" dirty="0" smtClean="0"/>
              <a:t>Connection</a:t>
            </a:r>
            <a:endParaRPr lang="en-US" dirty="0"/>
          </a:p>
        </p:txBody>
      </p:sp>
      <p:sp>
        <p:nvSpPr>
          <p:cNvPr id="3" name="Content Placeholder 2"/>
          <p:cNvSpPr>
            <a:spLocks noGrp="1"/>
          </p:cNvSpPr>
          <p:nvPr>
            <p:ph idx="1"/>
          </p:nvPr>
        </p:nvSpPr>
        <p:spPr/>
        <p:txBody>
          <a:bodyPr/>
          <a:lstStyle/>
          <a:p>
            <a:r>
              <a:rPr lang="en-US" i="1" dirty="0" smtClean="0"/>
              <a:t>Brief explanation of the structure of Paul’s letters</a:t>
            </a:r>
          </a:p>
          <a:p>
            <a:r>
              <a:rPr lang="en-US" i="1" dirty="0" smtClean="0"/>
              <a:t>Households are asked to imagine what Paul would say if he were writing a letter to the people of our parish in 2020. What would he say? Each household is asked to share back (via email or text) a phrase or sentence that they think Paul would want to say to us in October of 2020</a:t>
            </a:r>
          </a:p>
          <a:p>
            <a:r>
              <a:rPr lang="en-US" i="1" dirty="0" smtClean="0"/>
              <a:t>We will compile these contributions to draft an “Epistle to the Ss. John </a:t>
            </a:r>
            <a:r>
              <a:rPr lang="en-US" i="1" dirty="0" err="1" smtClean="0"/>
              <a:t>Paulians</a:t>
            </a:r>
            <a:r>
              <a:rPr lang="en-US" i="1" dirty="0" smtClean="0"/>
              <a:t>” to share with our households. </a:t>
            </a:r>
          </a:p>
          <a:p>
            <a:pPr marL="0" indent="0">
              <a:buNone/>
            </a:pPr>
            <a:endParaRPr lang="en-US" dirty="0" smtClean="0"/>
          </a:p>
        </p:txBody>
      </p:sp>
    </p:spTree>
    <p:extLst>
      <p:ext uri="{BB962C8B-B14F-4D97-AF65-F5344CB8AC3E}">
        <p14:creationId xmlns:p14="http://schemas.microsoft.com/office/powerpoint/2010/main" val="3484206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Kitchen </a:t>
            </a:r>
            <a:br>
              <a:rPr lang="en-US" dirty="0" smtClean="0"/>
            </a:br>
            <a:r>
              <a:rPr lang="en-US" dirty="0" smtClean="0"/>
              <a:t>Table </a:t>
            </a:r>
            <a:br>
              <a:rPr lang="en-US" dirty="0" smtClean="0"/>
            </a:br>
            <a:r>
              <a:rPr lang="en-US" dirty="0" smtClean="0"/>
              <a:t>Faith</a:t>
            </a:r>
            <a:endParaRPr lang="en-US" dirty="0"/>
          </a:p>
        </p:txBody>
      </p:sp>
      <p:sp>
        <p:nvSpPr>
          <p:cNvPr id="3" name="Content Placeholder 2"/>
          <p:cNvSpPr>
            <a:spLocks noGrp="1"/>
          </p:cNvSpPr>
          <p:nvPr>
            <p:ph idx="1"/>
          </p:nvPr>
        </p:nvSpPr>
        <p:spPr/>
        <p:txBody>
          <a:bodyPr/>
          <a:lstStyle/>
          <a:p>
            <a:r>
              <a:rPr lang="en-US" i="1" dirty="0" smtClean="0"/>
              <a:t>We will </a:t>
            </a:r>
            <a:r>
              <a:rPr lang="en-US" i="1" dirty="0" smtClean="0"/>
              <a:t>explain the website for families who are new this month</a:t>
            </a:r>
            <a:r>
              <a:rPr lang="en-US" i="1" smtClean="0"/>
              <a:t>,  </a:t>
            </a:r>
            <a:r>
              <a:rPr lang="en-US" i="1" smtClean="0"/>
              <a:t>remind households </a:t>
            </a:r>
            <a:r>
              <a:rPr lang="en-US" i="1" dirty="0" smtClean="0"/>
              <a:t>to engage with </a:t>
            </a:r>
            <a:r>
              <a:rPr lang="en-US" i="1" smtClean="0"/>
              <a:t>the </a:t>
            </a:r>
            <a:r>
              <a:rPr lang="en-US" i="1" smtClean="0"/>
              <a:t>website, </a:t>
            </a:r>
            <a:r>
              <a:rPr lang="en-US" i="1" dirty="0" smtClean="0"/>
              <a:t>and highlight some areas for them. </a:t>
            </a:r>
            <a:endParaRPr lang="en-US" i="1" dirty="0"/>
          </a:p>
        </p:txBody>
      </p:sp>
    </p:spTree>
    <p:extLst>
      <p:ext uri="{BB962C8B-B14F-4D97-AF65-F5344CB8AC3E}">
        <p14:creationId xmlns:p14="http://schemas.microsoft.com/office/powerpoint/2010/main" val="4197572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Announcements</a:t>
            </a:r>
            <a:endParaRPr lang="en-US" sz="32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076751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Prayer</a:t>
            </a:r>
            <a:endParaRPr lang="en-US" dirty="0"/>
          </a:p>
        </p:txBody>
      </p:sp>
      <p:sp>
        <p:nvSpPr>
          <p:cNvPr id="3" name="Content Placeholder 2"/>
          <p:cNvSpPr>
            <a:spLocks noGrp="1"/>
          </p:cNvSpPr>
          <p:nvPr>
            <p:ph idx="1"/>
          </p:nvPr>
        </p:nvSpPr>
        <p:spPr/>
        <p:txBody>
          <a:bodyPr/>
          <a:lstStyle/>
          <a:p>
            <a:pPr marL="228600" indent="0">
              <a:spcBef>
                <a:spcPts val="0"/>
              </a:spcBef>
              <a:spcAft>
                <a:spcPts val="600"/>
              </a:spcAft>
              <a:buNone/>
            </a:pPr>
            <a:r>
              <a:rPr lang="en-US" cap="small" dirty="0">
                <a:latin typeface="Calibri" panose="020F0502020204030204" pitchFamily="34" charset="0"/>
                <a:ea typeface="Times New Roman" panose="02020603050405020304" pitchFamily="18" charset="0"/>
              </a:rPr>
              <a:t>God</a:t>
            </a:r>
            <a:r>
              <a:rPr lang="en-US" dirty="0">
                <a:latin typeface="Calibri" panose="020F0502020204030204" pitchFamily="34" charset="0"/>
                <a:ea typeface="Times New Roman" panose="02020603050405020304" pitchFamily="18" charset="0"/>
              </a:rPr>
              <a:t> of the living,</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in whose image we have been formed,</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open our minds and hearts to Jesus your Son.</a:t>
            </a:r>
            <a:endParaRPr lang="en-US" dirty="0">
              <a:latin typeface="Times New Roman" panose="02020603050405020304" pitchFamily="18" charset="0"/>
              <a:ea typeface="Times New Roman" panose="02020603050405020304" pitchFamily="18" charset="0"/>
            </a:endParaRPr>
          </a:p>
          <a:p>
            <a:pPr marL="228600" indent="0">
              <a:spcBef>
                <a:spcPts val="0"/>
              </a:spcBef>
              <a:spcAft>
                <a:spcPts val="600"/>
              </a:spcAft>
              <a:buNone/>
            </a:pPr>
            <a:r>
              <a:rPr lang="en-US" dirty="0">
                <a:latin typeface="Calibri" panose="020F0502020204030204" pitchFamily="34" charset="0"/>
                <a:ea typeface="Times New Roman" panose="02020603050405020304" pitchFamily="18" charset="0"/>
              </a:rPr>
              <a:t>May our households be built on a foundation of faith</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and our lives be shaped by your living Word.</a:t>
            </a:r>
            <a:endParaRPr lang="en-US" dirty="0">
              <a:latin typeface="Times New Roman" panose="02020603050405020304" pitchFamily="18" charset="0"/>
              <a:ea typeface="Times New Roman" panose="02020603050405020304" pitchFamily="18" charset="0"/>
            </a:endParaRPr>
          </a:p>
          <a:p>
            <a:pPr marL="228600" indent="0">
              <a:spcBef>
                <a:spcPts val="0"/>
              </a:spcBef>
              <a:spcAft>
                <a:spcPts val="600"/>
              </a:spcAft>
              <a:buNone/>
            </a:pPr>
            <a:r>
              <a:rPr lang="en-US" dirty="0">
                <a:latin typeface="Calibri" panose="020F0502020204030204" pitchFamily="34" charset="0"/>
                <a:ea typeface="Times New Roman" panose="02020603050405020304" pitchFamily="18" charset="0"/>
              </a:rPr>
              <a:t>May our words and deeds</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announce your faithful love to all the world.</a:t>
            </a:r>
            <a:endParaRPr lang="en-US" dirty="0">
              <a:latin typeface="Times New Roman" panose="02020603050405020304" pitchFamily="18" charset="0"/>
              <a:ea typeface="Times New Roman" panose="02020603050405020304" pitchFamily="18" charset="0"/>
            </a:endParaRPr>
          </a:p>
          <a:p>
            <a:pPr marL="228600" indent="0">
              <a:spcBef>
                <a:spcPts val="0"/>
              </a:spcBef>
              <a:spcAft>
                <a:spcPts val="600"/>
              </a:spcAft>
              <a:buNone/>
            </a:pPr>
            <a:r>
              <a:rPr lang="en-US" dirty="0">
                <a:latin typeface="Calibri" panose="020F0502020204030204" pitchFamily="34" charset="0"/>
                <a:ea typeface="Times New Roman" panose="02020603050405020304" pitchFamily="18" charset="0"/>
              </a:rPr>
              <a:t>We ask this through </a:t>
            </a:r>
            <a:r>
              <a:rPr lang="en-US" cap="small" dirty="0">
                <a:latin typeface="Calibri" panose="020F0502020204030204" pitchFamily="34" charset="0"/>
                <a:ea typeface="Times New Roman" panose="02020603050405020304" pitchFamily="18" charset="0"/>
              </a:rPr>
              <a:t>Christ</a:t>
            </a:r>
            <a:r>
              <a:rPr lang="en-US" dirty="0">
                <a:latin typeface="Calibri" panose="020F0502020204030204" pitchFamily="34" charset="0"/>
                <a:ea typeface="Times New Roman" panose="02020603050405020304" pitchFamily="18" charset="0"/>
              </a:rPr>
              <a:t> our </a:t>
            </a:r>
            <a:r>
              <a:rPr lang="en-US" cap="small" dirty="0">
                <a:latin typeface="Calibri" panose="020F0502020204030204" pitchFamily="34" charset="0"/>
                <a:ea typeface="Times New Roman" panose="02020603050405020304" pitchFamily="18" charset="0"/>
              </a:rPr>
              <a:t>Lord</a:t>
            </a:r>
            <a:r>
              <a:rPr lang="en-US" dirty="0">
                <a:latin typeface="Calibri" panose="020F0502020204030204" pitchFamily="34" charset="0"/>
                <a:ea typeface="Times New Roman" panose="02020603050405020304" pitchFamily="18" charset="0"/>
              </a:rPr>
              <a:t>. Amen</a:t>
            </a:r>
            <a:r>
              <a:rPr lang="en-US" dirty="0" smtClean="0">
                <a:latin typeface="Calibri" panose="020F0502020204030204" pitchFamily="34" charset="0"/>
                <a:ea typeface="Times New Roman" panose="02020603050405020304" pitchFamily="18" charset="0"/>
              </a:rPr>
              <a:t>.</a:t>
            </a:r>
          </a:p>
          <a:p>
            <a:pPr marL="228600" indent="0">
              <a:spcBef>
                <a:spcPts val="0"/>
              </a:spcBef>
              <a:spcAft>
                <a:spcPts val="600"/>
              </a:spcAft>
              <a:buNone/>
            </a:pPr>
            <a:endParaRPr lang="en-US" dirty="0">
              <a:latin typeface="Calibri" panose="020F0502020204030204" pitchFamily="34" charset="0"/>
              <a:ea typeface="Times New Roman" panose="02020603050405020304" pitchFamily="18" charset="0"/>
            </a:endParaRPr>
          </a:p>
          <a:p>
            <a:pPr marL="228600" indent="0">
              <a:spcBef>
                <a:spcPts val="0"/>
              </a:spcBef>
              <a:spcAft>
                <a:spcPts val="600"/>
              </a:spcAft>
              <a:buNone/>
            </a:pPr>
            <a:r>
              <a:rPr lang="en-US" i="1" dirty="0" smtClean="0">
                <a:latin typeface="Calibri" panose="020F0502020204030204" pitchFamily="34" charset="0"/>
                <a:ea typeface="Times New Roman" panose="02020603050405020304" pitchFamily="18" charset="0"/>
              </a:rPr>
              <a:t>Note: We are using this as the closing prayer every month this year. We sent it in prayer card form to the families before the first gathering, in case they wanted to print it out. We will always have it on a slide for them as well. </a:t>
            </a:r>
            <a:endParaRPr lang="en-US" i="1"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60552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Thank you for joining us for Faith Formation L!VE!</a:t>
            </a:r>
          </a:p>
          <a:p>
            <a:r>
              <a:rPr lang="en-US" dirty="0" smtClean="0"/>
              <a:t>Join us next month for “Thanks Be to God”</a:t>
            </a:r>
          </a:p>
          <a:p>
            <a:r>
              <a:rPr lang="en-US" dirty="0" smtClean="0"/>
              <a:t> Visit Kitchen Table Faith</a:t>
            </a:r>
          </a:p>
          <a:p>
            <a:r>
              <a:rPr lang="en-US" dirty="0" smtClean="0"/>
              <a:t>Send in your Parish Connection</a:t>
            </a: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74508" y="3830128"/>
            <a:ext cx="2019062" cy="2426687"/>
          </a:xfrm>
          <a:prstGeom prst="rect">
            <a:avLst/>
          </a:prstGeom>
        </p:spPr>
      </p:pic>
    </p:spTree>
    <p:extLst>
      <p:ext uri="{BB962C8B-B14F-4D97-AF65-F5344CB8AC3E}">
        <p14:creationId xmlns:p14="http://schemas.microsoft.com/office/powerpoint/2010/main" val="2396171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a:t>
            </a:r>
            <a:endParaRPr lang="en-US" dirty="0"/>
          </a:p>
        </p:txBody>
      </p:sp>
      <p:sp>
        <p:nvSpPr>
          <p:cNvPr id="3" name="Content Placeholder 2"/>
          <p:cNvSpPr>
            <a:spLocks noGrp="1"/>
          </p:cNvSpPr>
          <p:nvPr>
            <p:ph idx="1"/>
          </p:nvPr>
        </p:nvSpPr>
        <p:spPr/>
        <p:txBody>
          <a:bodyPr/>
          <a:lstStyle/>
          <a:p>
            <a:r>
              <a:rPr lang="en-US" i="1" dirty="0" smtClean="0"/>
              <a:t>This month, we plan to stay on for about five minutes after the gathering ends to let people unmute their mics and say “hello” to each other, etc. </a:t>
            </a:r>
            <a:endParaRPr lang="en-US" i="1" dirty="0"/>
          </a:p>
        </p:txBody>
      </p:sp>
    </p:spTree>
    <p:extLst>
      <p:ext uri="{BB962C8B-B14F-4D97-AF65-F5344CB8AC3E}">
        <p14:creationId xmlns:p14="http://schemas.microsoft.com/office/powerpoint/2010/main" val="2498479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touch base as we begin…</a:t>
            </a:r>
            <a:endParaRPr lang="en-US" dirty="0"/>
          </a:p>
        </p:txBody>
      </p:sp>
      <p:sp>
        <p:nvSpPr>
          <p:cNvPr id="3" name="Content Placeholder 2"/>
          <p:cNvSpPr>
            <a:spLocks noGrp="1"/>
          </p:cNvSpPr>
          <p:nvPr>
            <p:ph idx="1"/>
          </p:nvPr>
        </p:nvSpPr>
        <p:spPr/>
        <p:txBody>
          <a:bodyPr/>
          <a:lstStyle/>
          <a:p>
            <a:r>
              <a:rPr lang="en-US" i="1" dirty="0" smtClean="0"/>
              <a:t>Note: We plan to display this slide 15 minutes before the scheduled start of the gathering. </a:t>
            </a:r>
          </a:p>
          <a:p>
            <a:r>
              <a:rPr lang="en-US" dirty="0" smtClean="0"/>
              <a:t>Because of construction and the pandemic, we aren’t able to gather for supper as we usually do. So, using the chat, please tell us your family name and what you had for supper tonight</a:t>
            </a:r>
            <a:r>
              <a:rPr lang="en-US" dirty="0" smtClean="0"/>
              <a:t>!</a:t>
            </a:r>
          </a:p>
          <a:p>
            <a:r>
              <a:rPr lang="en-US" dirty="0" smtClean="0"/>
              <a:t>Please remember to have your candle and Bible, handout (or a piece of paper), and three different colors of pen or highlighter ready when we begin!</a:t>
            </a:r>
            <a:endParaRPr lang="en-US" dirty="0"/>
          </a:p>
        </p:txBody>
      </p:sp>
    </p:spTree>
    <p:extLst>
      <p:ext uri="{BB962C8B-B14F-4D97-AF65-F5344CB8AC3E}">
        <p14:creationId xmlns:p14="http://schemas.microsoft.com/office/powerpoint/2010/main" val="3167885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sketch and music</a:t>
            </a:r>
            <a:endParaRPr lang="en-US" dirty="0"/>
          </a:p>
        </p:txBody>
      </p:sp>
      <p:sp>
        <p:nvSpPr>
          <p:cNvPr id="3" name="Content Placeholder 2"/>
          <p:cNvSpPr>
            <a:spLocks noGrp="1"/>
          </p:cNvSpPr>
          <p:nvPr>
            <p:ph idx="1"/>
          </p:nvPr>
        </p:nvSpPr>
        <p:spPr/>
        <p:txBody>
          <a:bodyPr/>
          <a:lstStyle/>
          <a:p>
            <a:r>
              <a:rPr lang="en-US" i="1" dirty="0" smtClean="0"/>
              <a:t>We asked four households to make short videos showing themselves getting ready for Faith Formation. We then cut them together to make one video, about three minutes in length. We play it twice beginning six minutes before the gathering begins. </a:t>
            </a:r>
          </a:p>
          <a:p>
            <a:r>
              <a:rPr lang="en-US" i="1" dirty="0" smtClean="0"/>
              <a:t>Note: John </a:t>
            </a:r>
            <a:r>
              <a:rPr lang="en-US" i="1" dirty="0"/>
              <a:t>Roberto urges parishes to think in “seasons” of about three months this year. We decided to use the same video for September, October, and November and hope to change it up in </a:t>
            </a:r>
            <a:r>
              <a:rPr lang="en-US" i="1" dirty="0" smtClean="0"/>
              <a:t>December</a:t>
            </a:r>
          </a:p>
          <a:p>
            <a:r>
              <a:rPr lang="en-US" i="1" dirty="0" smtClean="0"/>
              <a:t>After the video, we have a little music and a slide to signal that it’s time to begin. </a:t>
            </a:r>
            <a:endParaRPr lang="en-US" i="1" dirty="0"/>
          </a:p>
        </p:txBody>
      </p:sp>
    </p:spTree>
    <p:extLst>
      <p:ext uri="{BB962C8B-B14F-4D97-AF65-F5344CB8AC3E}">
        <p14:creationId xmlns:p14="http://schemas.microsoft.com/office/powerpoint/2010/main" val="179910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825" y="863600"/>
            <a:ext cx="4261025" cy="5121275"/>
          </a:xfrm>
        </p:spPr>
      </p:pic>
    </p:spTree>
    <p:extLst>
      <p:ext uri="{BB962C8B-B14F-4D97-AF65-F5344CB8AC3E}">
        <p14:creationId xmlns:p14="http://schemas.microsoft.com/office/powerpoint/2010/main" val="2247557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on Zoom….</a:t>
            </a:r>
            <a:endParaRPr lang="en-US" dirty="0"/>
          </a:p>
        </p:txBody>
      </p:sp>
      <p:sp>
        <p:nvSpPr>
          <p:cNvPr id="3" name="Content Placeholder 2"/>
          <p:cNvSpPr>
            <a:spLocks noGrp="1"/>
          </p:cNvSpPr>
          <p:nvPr>
            <p:ph idx="1"/>
          </p:nvPr>
        </p:nvSpPr>
        <p:spPr/>
        <p:txBody>
          <a:bodyPr/>
          <a:lstStyle/>
          <a:p>
            <a:r>
              <a:rPr lang="en-US" dirty="0" smtClean="0"/>
              <a:t>Please keep your cameras on, if possible. We want to see you!</a:t>
            </a:r>
          </a:p>
          <a:p>
            <a:r>
              <a:rPr lang="en-US" dirty="0" smtClean="0"/>
              <a:t>Please keep your mic muted unless invited to unmute.</a:t>
            </a:r>
          </a:p>
          <a:p>
            <a:r>
              <a:rPr lang="en-US" dirty="0" smtClean="0"/>
              <a:t>Please use the chat function to ask questions or comment.</a:t>
            </a:r>
          </a:p>
          <a:p>
            <a:r>
              <a:rPr lang="en-US" dirty="0" smtClean="0"/>
              <a:t>We suggest you use speaker view, so you can clearly see who is speaking when a team member is on live. </a:t>
            </a:r>
            <a:endParaRPr lang="en-US" dirty="0"/>
          </a:p>
        </p:txBody>
      </p:sp>
    </p:spTree>
    <p:extLst>
      <p:ext uri="{BB962C8B-B14F-4D97-AF65-F5344CB8AC3E}">
        <p14:creationId xmlns:p14="http://schemas.microsoft.com/office/powerpoint/2010/main" val="3672306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Happening </a:t>
            </a:r>
            <a:br>
              <a:rPr lang="en-US" dirty="0" smtClean="0"/>
            </a:br>
            <a:r>
              <a:rPr lang="en-US" dirty="0" smtClean="0"/>
              <a:t>at the </a:t>
            </a:r>
            <a:br>
              <a:rPr lang="en-US" dirty="0" smtClean="0"/>
            </a:br>
            <a:r>
              <a:rPr lang="en-US" dirty="0" smtClean="0"/>
              <a:t>Parish? </a:t>
            </a:r>
            <a:endParaRPr lang="en-US" dirty="0"/>
          </a:p>
        </p:txBody>
      </p:sp>
      <p:sp>
        <p:nvSpPr>
          <p:cNvPr id="3" name="Content Placeholder 2"/>
          <p:cNvSpPr>
            <a:spLocks noGrp="1"/>
          </p:cNvSpPr>
          <p:nvPr>
            <p:ph idx="1"/>
          </p:nvPr>
        </p:nvSpPr>
        <p:spPr/>
        <p:txBody>
          <a:bodyPr/>
          <a:lstStyle/>
          <a:p>
            <a:r>
              <a:rPr lang="en-US" i="1" dirty="0" smtClean="0"/>
              <a:t>We plan to have a slide show of photos showing some recent happenings in the parish, including celebrations of Baptisms, First Communions, Confirmations, wedding anniversary blessings, along with  some outdoor activities and recent photos of the construction project. </a:t>
            </a:r>
          </a:p>
          <a:p>
            <a:r>
              <a:rPr lang="en-US" i="1" dirty="0" smtClean="0"/>
              <a:t>We will remind people that we continue to celebrate life and faith as a parish, even though in new and different ways…</a:t>
            </a:r>
            <a:endParaRPr lang="en-US" i="1" dirty="0"/>
          </a:p>
        </p:txBody>
      </p:sp>
    </p:spTree>
    <p:extLst>
      <p:ext uri="{BB962C8B-B14F-4D97-AF65-F5344CB8AC3E}">
        <p14:creationId xmlns:p14="http://schemas.microsoft.com/office/powerpoint/2010/main" val="4068536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a:t>
            </a:r>
            <a:br>
              <a:rPr lang="en-US" dirty="0" smtClean="0"/>
            </a:br>
            <a:r>
              <a:rPr lang="en-US" dirty="0" smtClean="0"/>
              <a:t>the</a:t>
            </a:r>
            <a:br>
              <a:rPr lang="en-US" dirty="0" smtClean="0"/>
            </a:br>
            <a:r>
              <a:rPr lang="en-US" dirty="0" smtClean="0"/>
              <a:t>Context</a:t>
            </a:r>
            <a:endParaRPr lang="en-US" dirty="0"/>
          </a:p>
        </p:txBody>
      </p:sp>
      <p:sp>
        <p:nvSpPr>
          <p:cNvPr id="3" name="Content Placeholder 2"/>
          <p:cNvSpPr>
            <a:spLocks noGrp="1"/>
          </p:cNvSpPr>
          <p:nvPr>
            <p:ph idx="1"/>
          </p:nvPr>
        </p:nvSpPr>
        <p:spPr/>
        <p:txBody>
          <a:bodyPr/>
          <a:lstStyle/>
          <a:p>
            <a:endParaRPr lang="en-US" i="1" dirty="0"/>
          </a:p>
        </p:txBody>
      </p:sp>
    </p:spTree>
    <p:extLst>
      <p:ext uri="{BB962C8B-B14F-4D97-AF65-F5344CB8AC3E}">
        <p14:creationId xmlns:p14="http://schemas.microsoft.com/office/powerpoint/2010/main" val="575314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5</a:t>
            </a:r>
            <a:br>
              <a:rPr lang="en-US" dirty="0" smtClean="0"/>
            </a:br>
            <a:endParaRPr lang="en-US" dirty="0"/>
          </a:p>
        </p:txBody>
      </p:sp>
      <p:sp>
        <p:nvSpPr>
          <p:cNvPr id="3" name="Content Placeholder 2"/>
          <p:cNvSpPr>
            <a:spLocks noGrp="1"/>
          </p:cNvSpPr>
          <p:nvPr>
            <p:ph idx="1"/>
          </p:nvPr>
        </p:nvSpPr>
        <p:spPr/>
        <p:txBody>
          <a:bodyPr/>
          <a:lstStyle/>
          <a:p>
            <a:endParaRPr lang="en-US" dirty="0" smtClean="0"/>
          </a:p>
          <a:p>
            <a:r>
              <a:rPr lang="en-US" i="1" dirty="0" smtClean="0"/>
              <a:t>When we email the reminder to join the online gathering, we will attach a handout. On one side will be a map of the U.S. On the other side will be a simple map of Paul’s travels. </a:t>
            </a:r>
            <a:r>
              <a:rPr lang="en-US" i="1" dirty="0" smtClean="0"/>
              <a:t>We will also ask them to have three different colors of pens, pencils or highlighters on hand. </a:t>
            </a:r>
            <a:endParaRPr lang="en-US" i="1" dirty="0" smtClean="0"/>
          </a:p>
          <a:p>
            <a:r>
              <a:rPr lang="en-US" i="1" dirty="0" smtClean="0"/>
              <a:t>See the script for directions for this activity</a:t>
            </a:r>
            <a:endParaRPr lang="en-US" i="1" dirty="0"/>
          </a:p>
        </p:txBody>
      </p:sp>
    </p:spTree>
    <p:extLst>
      <p:ext uri="{BB962C8B-B14F-4D97-AF65-F5344CB8AC3E}">
        <p14:creationId xmlns:p14="http://schemas.microsoft.com/office/powerpoint/2010/main" val="2698132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Zoom Poll</a:t>
            </a:r>
            <a:endParaRPr lang="en-US" dirty="0"/>
          </a:p>
        </p:txBody>
      </p:sp>
      <p:sp>
        <p:nvSpPr>
          <p:cNvPr id="3" name="Content Placeholder 2"/>
          <p:cNvSpPr>
            <a:spLocks noGrp="1"/>
          </p:cNvSpPr>
          <p:nvPr>
            <p:ph idx="1"/>
          </p:nvPr>
        </p:nvSpPr>
        <p:spPr/>
        <p:txBody>
          <a:bodyPr/>
          <a:lstStyle/>
          <a:p>
            <a:r>
              <a:rPr lang="en-US" i="1" dirty="0" smtClean="0"/>
              <a:t>We plan to do a Zoom poll at this point, to provide for some interaction. Households will be asked: </a:t>
            </a:r>
          </a:p>
          <a:p>
            <a:pPr marL="0" indent="0">
              <a:buNone/>
            </a:pPr>
            <a:r>
              <a:rPr lang="en-US" dirty="0"/>
              <a:t>How many states have you visited? (0-5, 6-10, 11-15, 16+)</a:t>
            </a:r>
          </a:p>
          <a:p>
            <a:pPr marL="0" indent="0">
              <a:buNone/>
            </a:pPr>
            <a:r>
              <a:rPr lang="en-US" dirty="0"/>
              <a:t/>
            </a:r>
            <a:br>
              <a:rPr lang="en-US" dirty="0"/>
            </a:br>
            <a:endParaRPr lang="en-US" i="1" dirty="0"/>
          </a:p>
        </p:txBody>
      </p:sp>
    </p:spTree>
    <p:extLst>
      <p:ext uri="{BB962C8B-B14F-4D97-AF65-F5344CB8AC3E}">
        <p14:creationId xmlns:p14="http://schemas.microsoft.com/office/powerpoint/2010/main" val="3824058991"/>
      </p:ext>
    </p:extLst>
  </p:cSld>
  <p:clrMapOvr>
    <a:masterClrMapping/>
  </p:clrMapOvr>
</p:sld>
</file>

<file path=ppt/theme/theme1.xml><?xml version="1.0" encoding="utf-8"?>
<a:theme xmlns:a="http://schemas.openxmlformats.org/drawingml/2006/main" name="Fra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
  <TotalTime>844</TotalTime>
  <Words>918</Words>
  <Application>Microsoft Office PowerPoint</Application>
  <PresentationFormat>Widescreen</PresentationFormat>
  <Paragraphs>65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Corbel</vt:lpstr>
      <vt:lpstr>Times New Roman</vt:lpstr>
      <vt:lpstr>Wingdings 2</vt:lpstr>
      <vt:lpstr>Frame</vt:lpstr>
      <vt:lpstr>A Family of Believers: Called and Sent by Jesus</vt:lpstr>
      <vt:lpstr>Let’s touch base as we begin…</vt:lpstr>
      <vt:lpstr>Opening sketch and music</vt:lpstr>
      <vt:lpstr>Welcome!</vt:lpstr>
      <vt:lpstr>When on Zoom….</vt:lpstr>
      <vt:lpstr>What’s Happening  at the  Parish? </vt:lpstr>
      <vt:lpstr>Setting the Context</vt:lpstr>
      <vt:lpstr>Take 5 </vt:lpstr>
      <vt:lpstr>Zoom Poll</vt:lpstr>
      <vt:lpstr>Call to Prayer</vt:lpstr>
      <vt:lpstr>Opening  Prayer</vt:lpstr>
      <vt:lpstr>Opening Prayer</vt:lpstr>
      <vt:lpstr>St. Paul and the Early Church</vt:lpstr>
      <vt:lpstr>Parish Connection</vt:lpstr>
      <vt:lpstr>Kitchen  Table  Faith</vt:lpstr>
      <vt:lpstr>Announcements</vt:lpstr>
      <vt:lpstr>Closing Prayer</vt:lpstr>
      <vt:lpstr>Thank you!</vt:lpstr>
      <vt:lpstr>Check-in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Family of Believers: Called and Sent by Jesus</dc:title>
  <dc:creator>Paulette Chapman</dc:creator>
  <cp:lastModifiedBy>Paulette Chapman</cp:lastModifiedBy>
  <cp:revision>28</cp:revision>
  <dcterms:created xsi:type="dcterms:W3CDTF">2020-08-17T20:33:53Z</dcterms:created>
  <dcterms:modified xsi:type="dcterms:W3CDTF">2020-09-23T00:28:51Z</dcterms:modified>
</cp:coreProperties>
</file>