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70" r:id="rId3"/>
    <p:sldId id="271" r:id="rId4"/>
    <p:sldId id="257" r:id="rId5"/>
    <p:sldId id="274" r:id="rId6"/>
    <p:sldId id="258" r:id="rId7"/>
    <p:sldId id="259" r:id="rId8"/>
    <p:sldId id="281" r:id="rId9"/>
    <p:sldId id="260" r:id="rId10"/>
    <p:sldId id="261" r:id="rId11"/>
    <p:sldId id="262" r:id="rId12"/>
    <p:sldId id="263" r:id="rId13"/>
    <p:sldId id="280" r:id="rId14"/>
    <p:sldId id="282" r:id="rId15"/>
    <p:sldId id="266" r:id="rId16"/>
    <p:sldId id="265" r:id="rId17"/>
    <p:sldId id="267" r:id="rId18"/>
    <p:sldId id="273" r:id="rId19"/>
    <p:sldId id="268" r:id="rId20"/>
    <p:sldId id="269"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1" d="100"/>
          <a:sy n="81" d="100"/>
        </p:scale>
        <p:origin x="82" y="22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11/18/2020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11/18/2020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11/18/2020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11/18/2020</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11/18/2020</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11/18/2020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11/18/2020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11/18/2020</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11/18/2020</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Family of Believers:</a:t>
            </a:r>
            <a:br>
              <a:rPr lang="en-US" dirty="0" smtClean="0"/>
            </a:br>
            <a:r>
              <a:rPr lang="en-US" dirty="0" smtClean="0"/>
              <a:t>Called and Sent by Jesus</a:t>
            </a:r>
            <a:endParaRPr lang="en-US" dirty="0"/>
          </a:p>
        </p:txBody>
      </p:sp>
      <p:sp>
        <p:nvSpPr>
          <p:cNvPr id="3" name="Subtitle 2"/>
          <p:cNvSpPr>
            <a:spLocks noGrp="1"/>
          </p:cNvSpPr>
          <p:nvPr>
            <p:ph type="subTitle" idx="1"/>
          </p:nvPr>
        </p:nvSpPr>
        <p:spPr/>
        <p:txBody>
          <a:bodyPr/>
          <a:lstStyle/>
          <a:p>
            <a:r>
              <a:rPr lang="en-US" dirty="0" smtClean="0"/>
              <a:t>Waiting in Joyful Hope</a:t>
            </a:r>
            <a:endParaRPr lang="en-US" dirty="0"/>
          </a:p>
        </p:txBody>
      </p:sp>
    </p:spTree>
    <p:extLst>
      <p:ext uri="{BB962C8B-B14F-4D97-AF65-F5344CB8AC3E}">
        <p14:creationId xmlns:p14="http://schemas.microsoft.com/office/powerpoint/2010/main" val="21020397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a:t>
            </a:r>
            <a:br>
              <a:rPr lang="en-US" dirty="0" smtClean="0"/>
            </a:br>
            <a:r>
              <a:rPr lang="en-US" dirty="0" smtClean="0"/>
              <a:t>to</a:t>
            </a:r>
            <a:br>
              <a:rPr lang="en-US" dirty="0" smtClean="0"/>
            </a:br>
            <a:r>
              <a:rPr lang="en-US" dirty="0" smtClean="0"/>
              <a:t>Prayer</a:t>
            </a:r>
            <a:endParaRPr lang="en-US" dirty="0"/>
          </a:p>
        </p:txBody>
      </p:sp>
      <p:sp>
        <p:nvSpPr>
          <p:cNvPr id="3" name="Content Placeholder 2"/>
          <p:cNvSpPr>
            <a:spLocks noGrp="1"/>
          </p:cNvSpPr>
          <p:nvPr>
            <p:ph idx="1"/>
          </p:nvPr>
        </p:nvSpPr>
        <p:spPr/>
        <p:txBody>
          <a:bodyPr/>
          <a:lstStyle/>
          <a:p>
            <a:r>
              <a:rPr lang="en-US" i="1" dirty="0" smtClean="0"/>
              <a:t>We took a short video of one of our families preparing their prayer space and then beginning prayer together. It is available in the videos section of the Virtual Family of Believers website, or you can have one of your families make a video. </a:t>
            </a:r>
          </a:p>
          <a:p>
            <a:r>
              <a:rPr lang="en-US" i="1" dirty="0" smtClean="0"/>
              <a:t>John Roberto urges parishes to think in “seasons” of about three months this year. We have a different video this month than the one we used for the first three gatherings – this video shows three generations of a family preparing for prayer together. </a:t>
            </a:r>
            <a:endParaRPr lang="en-US" i="1" dirty="0"/>
          </a:p>
        </p:txBody>
      </p:sp>
    </p:spTree>
    <p:extLst>
      <p:ext uri="{BB962C8B-B14F-4D97-AF65-F5344CB8AC3E}">
        <p14:creationId xmlns:p14="http://schemas.microsoft.com/office/powerpoint/2010/main" val="4682674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 </a:t>
            </a:r>
            <a:br>
              <a:rPr lang="en-US" dirty="0" smtClean="0"/>
            </a:br>
            <a:r>
              <a:rPr lang="en-US" dirty="0" smtClean="0"/>
              <a:t>Prayer</a:t>
            </a:r>
            <a:endParaRPr lang="en-US" dirty="0"/>
          </a:p>
        </p:txBody>
      </p:sp>
      <p:sp>
        <p:nvSpPr>
          <p:cNvPr id="3" name="Content Placeholder 2"/>
          <p:cNvSpPr>
            <a:spLocks noGrp="1"/>
          </p:cNvSpPr>
          <p:nvPr>
            <p:ph idx="1"/>
          </p:nvPr>
        </p:nvSpPr>
        <p:spPr/>
        <p:txBody>
          <a:bodyPr/>
          <a:lstStyle/>
          <a:p>
            <a:r>
              <a:rPr lang="en-US" dirty="0" smtClean="0"/>
              <a:t>The story of Zechariah, father of John the Baptist (Luke 1:5-25)</a:t>
            </a:r>
            <a:endParaRPr lang="en-US" dirty="0"/>
          </a:p>
        </p:txBody>
      </p:sp>
    </p:spTree>
    <p:extLst>
      <p:ext uri="{BB962C8B-B14F-4D97-AF65-F5344CB8AC3E}">
        <p14:creationId xmlns:p14="http://schemas.microsoft.com/office/powerpoint/2010/main" val="467574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a:t>
            </a:r>
            <a:br>
              <a:rPr lang="en-US" dirty="0" smtClean="0"/>
            </a:br>
            <a:r>
              <a:rPr lang="en-US" dirty="0" smtClean="0"/>
              <a:t>Prayer</a:t>
            </a:r>
            <a:endParaRPr lang="en-US" dirty="0"/>
          </a:p>
        </p:txBody>
      </p:sp>
      <p:sp>
        <p:nvSpPr>
          <p:cNvPr id="3" name="Content Placeholder 2"/>
          <p:cNvSpPr>
            <a:spLocks noGrp="1"/>
          </p:cNvSpPr>
          <p:nvPr>
            <p:ph idx="1"/>
          </p:nvPr>
        </p:nvSpPr>
        <p:spPr/>
        <p:txBody>
          <a:bodyPr/>
          <a:lstStyle/>
          <a:p>
            <a:pPr marL="0" indent="0">
              <a:buNone/>
            </a:pPr>
            <a:r>
              <a:rPr lang="en-US" sz="2800" dirty="0" smtClean="0"/>
              <a:t>Canticle of Zechariah (Luke 5:67-80)</a:t>
            </a:r>
          </a:p>
          <a:p>
            <a:pPr marL="0" indent="0">
              <a:buNone/>
            </a:pPr>
            <a:endParaRPr lang="en-US" sz="2800" dirty="0"/>
          </a:p>
          <a:p>
            <a:pPr marL="0" indent="0">
              <a:buNone/>
            </a:pPr>
            <a:r>
              <a:rPr lang="en-US" sz="2800" b="1" dirty="0" smtClean="0"/>
              <a:t>Response: </a:t>
            </a:r>
          </a:p>
          <a:p>
            <a:pPr marL="0" indent="0">
              <a:buNone/>
            </a:pPr>
            <a:r>
              <a:rPr lang="en-US" sz="2800" dirty="0" smtClean="0"/>
              <a:t>Let us praise the Lord, the God of Israel!</a:t>
            </a:r>
            <a:endParaRPr lang="en-US" sz="2800" dirty="0" smtClean="0"/>
          </a:p>
        </p:txBody>
      </p:sp>
    </p:spTree>
    <p:extLst>
      <p:ext uri="{BB962C8B-B14F-4D97-AF65-F5344CB8AC3E}">
        <p14:creationId xmlns:p14="http://schemas.microsoft.com/office/powerpoint/2010/main" val="6103541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Waiting </a:t>
            </a:r>
            <a:br>
              <a:rPr lang="en-US" dirty="0" smtClean="0"/>
            </a:br>
            <a:r>
              <a:rPr lang="en-US" dirty="0" smtClean="0"/>
              <a:t>in </a:t>
            </a:r>
            <a:br>
              <a:rPr lang="en-US" dirty="0" smtClean="0"/>
            </a:br>
            <a:r>
              <a:rPr lang="en-US" dirty="0" smtClean="0"/>
              <a:t>Hope</a:t>
            </a:r>
            <a:endParaRPr lang="en-US" dirty="0"/>
          </a:p>
        </p:txBody>
      </p:sp>
      <p:sp>
        <p:nvSpPr>
          <p:cNvPr id="3" name="Content Placeholder 2"/>
          <p:cNvSpPr>
            <a:spLocks noGrp="1"/>
          </p:cNvSpPr>
          <p:nvPr>
            <p:ph idx="1"/>
          </p:nvPr>
        </p:nvSpPr>
        <p:spPr/>
        <p:txBody>
          <a:bodyPr/>
          <a:lstStyle/>
          <a:p>
            <a:r>
              <a:rPr lang="en-US" dirty="0"/>
              <a:t>With some works of art, we will consider the experiences of Mary and of Zachariah, as they heard about their children and waited for those children to be born. We will  explore their fears and hesitations, as well as their hopes and dreams, and so we will also reflect upon our own.   </a:t>
            </a:r>
          </a:p>
          <a:p>
            <a:pPr marL="0" indent="0">
              <a:buNone/>
            </a:pPr>
            <a:endParaRPr lang="en-US" i="1" dirty="0"/>
          </a:p>
        </p:txBody>
      </p:sp>
    </p:spTree>
    <p:extLst>
      <p:ext uri="{BB962C8B-B14F-4D97-AF65-F5344CB8AC3E}">
        <p14:creationId xmlns:p14="http://schemas.microsoft.com/office/powerpoint/2010/main" val="14797523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a:t>
            </a:r>
            <a:br>
              <a:rPr lang="en-US" dirty="0" smtClean="0"/>
            </a:br>
            <a:r>
              <a:rPr lang="en-US" dirty="0" smtClean="0"/>
              <a:t>Activity</a:t>
            </a:r>
            <a:endParaRPr lang="en-US" dirty="0"/>
          </a:p>
        </p:txBody>
      </p:sp>
      <p:sp>
        <p:nvSpPr>
          <p:cNvPr id="3" name="Content Placeholder 2"/>
          <p:cNvSpPr>
            <a:spLocks noGrp="1"/>
          </p:cNvSpPr>
          <p:nvPr>
            <p:ph idx="1"/>
          </p:nvPr>
        </p:nvSpPr>
        <p:spPr/>
        <p:txBody>
          <a:bodyPr/>
          <a:lstStyle/>
          <a:p>
            <a:r>
              <a:rPr lang="en-US" dirty="0" smtClean="0"/>
              <a:t>Using the December activity sheet, we will fill in Bible events on a timeline at the bottom…</a:t>
            </a:r>
          </a:p>
          <a:p>
            <a:endParaRPr lang="en-US" dirty="0"/>
          </a:p>
          <a:p>
            <a:endParaRPr lang="en-US" dirty="0" smtClean="0"/>
          </a:p>
          <a:p>
            <a:r>
              <a:rPr lang="en-US" i="1" dirty="0" smtClean="0"/>
              <a:t>See the script for a fuller explanation of this activity. </a:t>
            </a:r>
            <a:endParaRPr lang="en-US" i="1" dirty="0"/>
          </a:p>
          <a:p>
            <a:pPr marL="0" indent="0">
              <a:buNone/>
            </a:pPr>
            <a:endParaRPr lang="en-US" i="1" dirty="0"/>
          </a:p>
        </p:txBody>
      </p:sp>
    </p:spTree>
    <p:extLst>
      <p:ext uri="{BB962C8B-B14F-4D97-AF65-F5344CB8AC3E}">
        <p14:creationId xmlns:p14="http://schemas.microsoft.com/office/powerpoint/2010/main" val="4017397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Parish</a:t>
            </a:r>
            <a:br>
              <a:rPr lang="en-US" dirty="0" smtClean="0"/>
            </a:br>
            <a:r>
              <a:rPr lang="en-US" dirty="0" smtClean="0"/>
              <a:t>Connection</a:t>
            </a:r>
            <a:endParaRPr lang="en-US" dirty="0"/>
          </a:p>
        </p:txBody>
      </p:sp>
      <p:sp>
        <p:nvSpPr>
          <p:cNvPr id="3" name="Content Placeholder 2"/>
          <p:cNvSpPr>
            <a:spLocks noGrp="1"/>
          </p:cNvSpPr>
          <p:nvPr>
            <p:ph idx="1"/>
          </p:nvPr>
        </p:nvSpPr>
        <p:spPr/>
        <p:txBody>
          <a:bodyPr/>
          <a:lstStyle/>
          <a:p>
            <a:pPr fontAlgn="base">
              <a:spcBef>
                <a:spcPts val="0"/>
              </a:spcBef>
            </a:pPr>
            <a:r>
              <a:rPr lang="en-US" dirty="0" smtClean="0"/>
              <a:t>While</a:t>
            </a:r>
            <a:r>
              <a:rPr lang="en-US" dirty="0" smtClean="0"/>
              <a:t> </a:t>
            </a:r>
            <a:r>
              <a:rPr lang="en-US" dirty="0"/>
              <a:t>many things are different this year what is one thing your family has great hope for?  </a:t>
            </a:r>
            <a:endParaRPr lang="en-US" dirty="0" smtClean="0"/>
          </a:p>
          <a:p>
            <a:pPr fontAlgn="base">
              <a:spcBef>
                <a:spcPts val="0"/>
              </a:spcBef>
            </a:pPr>
            <a:r>
              <a:rPr lang="en-US" dirty="0" smtClean="0"/>
              <a:t>What is s</a:t>
            </a:r>
            <a:r>
              <a:rPr lang="en-US" dirty="0" smtClean="0"/>
              <a:t>omething </a:t>
            </a:r>
            <a:r>
              <a:rPr lang="en-US" dirty="0"/>
              <a:t>you are willing to wait on?  </a:t>
            </a:r>
            <a:endParaRPr lang="en-US" dirty="0" smtClean="0"/>
          </a:p>
          <a:p>
            <a:pPr fontAlgn="base">
              <a:spcBef>
                <a:spcPts val="0"/>
              </a:spcBef>
            </a:pPr>
            <a:r>
              <a:rPr lang="en-US" dirty="0" smtClean="0"/>
              <a:t>What </a:t>
            </a:r>
            <a:r>
              <a:rPr lang="en-US" dirty="0"/>
              <a:t>is a hope for </a:t>
            </a:r>
            <a:r>
              <a:rPr lang="en-US" dirty="0" smtClean="0"/>
              <a:t>the </a:t>
            </a:r>
            <a:r>
              <a:rPr lang="en-US" dirty="0"/>
              <a:t>future your family is holding to this year</a:t>
            </a:r>
            <a:r>
              <a:rPr lang="en-US" dirty="0" smtClean="0"/>
              <a:t>?</a:t>
            </a:r>
          </a:p>
          <a:p>
            <a:pPr fontAlgn="base">
              <a:spcBef>
                <a:spcPts val="0"/>
              </a:spcBef>
            </a:pPr>
            <a:endParaRPr lang="en-US" dirty="0"/>
          </a:p>
          <a:p>
            <a:pPr marL="0" indent="0">
              <a:buNone/>
            </a:pPr>
            <a:r>
              <a:rPr lang="en-US" dirty="0"/>
              <a:t>Share your hope with your parish community so we can share in each other's hope. </a:t>
            </a:r>
            <a:endParaRPr lang="en-US" dirty="0" smtClean="0"/>
          </a:p>
          <a:p>
            <a:pPr marL="0" indent="0">
              <a:buNone/>
            </a:pPr>
            <a:r>
              <a:rPr lang="en-US" dirty="0"/>
              <a:t>As a household make a family ornament and bring it to Mass next weekend and add it to our hope </a:t>
            </a:r>
            <a:r>
              <a:rPr lang="en-US" dirty="0" smtClean="0"/>
              <a:t>tree</a:t>
            </a:r>
            <a:r>
              <a:rPr lang="en-US" dirty="0" smtClean="0"/>
              <a:t>, or submit it virtually. </a:t>
            </a:r>
            <a:endParaRPr lang="en-US" dirty="0" smtClean="0"/>
          </a:p>
          <a:p>
            <a:pPr marL="0" indent="0">
              <a:buNone/>
            </a:pPr>
            <a:endParaRPr lang="en-US" dirty="0"/>
          </a:p>
          <a:p>
            <a:pPr marL="0" indent="0">
              <a:buNone/>
            </a:pPr>
            <a:r>
              <a:rPr lang="en-US" i="1" dirty="0" smtClean="0"/>
              <a:t>This activity is explained in greater detail in the script. </a:t>
            </a:r>
          </a:p>
        </p:txBody>
      </p:sp>
    </p:spTree>
    <p:extLst>
      <p:ext uri="{BB962C8B-B14F-4D97-AF65-F5344CB8AC3E}">
        <p14:creationId xmlns:p14="http://schemas.microsoft.com/office/powerpoint/2010/main" val="34842065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Kitchen </a:t>
            </a:r>
            <a:br>
              <a:rPr lang="en-US" dirty="0" smtClean="0"/>
            </a:br>
            <a:r>
              <a:rPr lang="en-US" dirty="0" smtClean="0"/>
              <a:t>Table </a:t>
            </a:r>
            <a:br>
              <a:rPr lang="en-US" dirty="0" smtClean="0"/>
            </a:br>
            <a:r>
              <a:rPr lang="en-US" dirty="0" smtClean="0"/>
              <a:t>Faith</a:t>
            </a:r>
            <a:endParaRPr lang="en-US" dirty="0"/>
          </a:p>
        </p:txBody>
      </p:sp>
      <p:sp>
        <p:nvSpPr>
          <p:cNvPr id="3" name="Content Placeholder 2"/>
          <p:cNvSpPr>
            <a:spLocks noGrp="1"/>
          </p:cNvSpPr>
          <p:nvPr>
            <p:ph idx="1"/>
          </p:nvPr>
        </p:nvSpPr>
        <p:spPr/>
        <p:txBody>
          <a:bodyPr/>
          <a:lstStyle/>
          <a:p>
            <a:r>
              <a:rPr lang="en-US" i="1" dirty="0" smtClean="0"/>
              <a:t>We will explain the website for families who are new this month</a:t>
            </a:r>
            <a:r>
              <a:rPr lang="en-US" i="1" smtClean="0"/>
              <a:t>,  remind households </a:t>
            </a:r>
            <a:r>
              <a:rPr lang="en-US" i="1" dirty="0" smtClean="0"/>
              <a:t>to engage with </a:t>
            </a:r>
            <a:r>
              <a:rPr lang="en-US" i="1" smtClean="0"/>
              <a:t>the website, </a:t>
            </a:r>
            <a:r>
              <a:rPr lang="en-US" i="1" dirty="0" smtClean="0"/>
              <a:t>and highlight some areas for them. </a:t>
            </a:r>
            <a:endParaRPr lang="en-US" i="1" dirty="0"/>
          </a:p>
        </p:txBody>
      </p:sp>
    </p:spTree>
    <p:extLst>
      <p:ext uri="{BB962C8B-B14F-4D97-AF65-F5344CB8AC3E}">
        <p14:creationId xmlns:p14="http://schemas.microsoft.com/office/powerpoint/2010/main" val="41975728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Announcements</a:t>
            </a:r>
            <a:endParaRPr lang="en-US" sz="32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0767512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Prayer</a:t>
            </a:r>
            <a:endParaRPr lang="en-US" dirty="0"/>
          </a:p>
        </p:txBody>
      </p:sp>
      <p:sp>
        <p:nvSpPr>
          <p:cNvPr id="3" name="Content Placeholder 2"/>
          <p:cNvSpPr>
            <a:spLocks noGrp="1"/>
          </p:cNvSpPr>
          <p:nvPr>
            <p:ph idx="1"/>
          </p:nvPr>
        </p:nvSpPr>
        <p:spPr/>
        <p:txBody>
          <a:bodyPr/>
          <a:lstStyle/>
          <a:p>
            <a:pPr marL="228600" indent="0">
              <a:spcBef>
                <a:spcPts val="0"/>
              </a:spcBef>
              <a:spcAft>
                <a:spcPts val="600"/>
              </a:spcAft>
              <a:buNone/>
            </a:pPr>
            <a:r>
              <a:rPr lang="en-US" cap="small" dirty="0">
                <a:latin typeface="Calibri" panose="020F0502020204030204" pitchFamily="34" charset="0"/>
                <a:ea typeface="Times New Roman" panose="02020603050405020304" pitchFamily="18" charset="0"/>
              </a:rPr>
              <a:t>God</a:t>
            </a:r>
            <a:r>
              <a:rPr lang="en-US" dirty="0">
                <a:latin typeface="Calibri" panose="020F0502020204030204" pitchFamily="34" charset="0"/>
                <a:ea typeface="Times New Roman" panose="02020603050405020304" pitchFamily="18" charset="0"/>
              </a:rPr>
              <a:t> of the living,</a:t>
            </a:r>
            <a:br>
              <a:rPr lang="en-US" dirty="0">
                <a:latin typeface="Calibri" panose="020F0502020204030204" pitchFamily="34" charset="0"/>
                <a:ea typeface="Times New Roman" panose="02020603050405020304" pitchFamily="18" charset="0"/>
              </a:rPr>
            </a:br>
            <a:r>
              <a:rPr lang="en-US" dirty="0">
                <a:latin typeface="Calibri" panose="020F0502020204030204" pitchFamily="34" charset="0"/>
                <a:ea typeface="Times New Roman" panose="02020603050405020304" pitchFamily="18" charset="0"/>
              </a:rPr>
              <a:t>in whose image we have been formed,</a:t>
            </a:r>
            <a:br>
              <a:rPr lang="en-US" dirty="0">
                <a:latin typeface="Calibri" panose="020F0502020204030204" pitchFamily="34" charset="0"/>
                <a:ea typeface="Times New Roman" panose="02020603050405020304" pitchFamily="18" charset="0"/>
              </a:rPr>
            </a:br>
            <a:r>
              <a:rPr lang="en-US" dirty="0">
                <a:latin typeface="Calibri" panose="020F0502020204030204" pitchFamily="34" charset="0"/>
                <a:ea typeface="Times New Roman" panose="02020603050405020304" pitchFamily="18" charset="0"/>
              </a:rPr>
              <a:t>open our minds and hearts to Jesus your Son.</a:t>
            </a:r>
            <a:endParaRPr lang="en-US" dirty="0">
              <a:latin typeface="Times New Roman" panose="02020603050405020304" pitchFamily="18" charset="0"/>
              <a:ea typeface="Times New Roman" panose="02020603050405020304" pitchFamily="18" charset="0"/>
            </a:endParaRPr>
          </a:p>
          <a:p>
            <a:pPr marL="228600" indent="0">
              <a:spcBef>
                <a:spcPts val="0"/>
              </a:spcBef>
              <a:spcAft>
                <a:spcPts val="600"/>
              </a:spcAft>
              <a:buNone/>
            </a:pPr>
            <a:r>
              <a:rPr lang="en-US" dirty="0">
                <a:latin typeface="Calibri" panose="020F0502020204030204" pitchFamily="34" charset="0"/>
                <a:ea typeface="Times New Roman" panose="02020603050405020304" pitchFamily="18" charset="0"/>
              </a:rPr>
              <a:t>May our households be built on a foundation of faith</a:t>
            </a:r>
            <a:br>
              <a:rPr lang="en-US" dirty="0">
                <a:latin typeface="Calibri" panose="020F0502020204030204" pitchFamily="34" charset="0"/>
                <a:ea typeface="Times New Roman" panose="02020603050405020304" pitchFamily="18" charset="0"/>
              </a:rPr>
            </a:br>
            <a:r>
              <a:rPr lang="en-US" dirty="0">
                <a:latin typeface="Calibri" panose="020F0502020204030204" pitchFamily="34" charset="0"/>
                <a:ea typeface="Times New Roman" panose="02020603050405020304" pitchFamily="18" charset="0"/>
              </a:rPr>
              <a:t>and our lives be shaped by your living Word.</a:t>
            </a:r>
            <a:endParaRPr lang="en-US" dirty="0">
              <a:latin typeface="Times New Roman" panose="02020603050405020304" pitchFamily="18" charset="0"/>
              <a:ea typeface="Times New Roman" panose="02020603050405020304" pitchFamily="18" charset="0"/>
            </a:endParaRPr>
          </a:p>
          <a:p>
            <a:pPr marL="228600" indent="0">
              <a:spcBef>
                <a:spcPts val="0"/>
              </a:spcBef>
              <a:spcAft>
                <a:spcPts val="600"/>
              </a:spcAft>
              <a:buNone/>
            </a:pPr>
            <a:r>
              <a:rPr lang="en-US" dirty="0">
                <a:latin typeface="Calibri" panose="020F0502020204030204" pitchFamily="34" charset="0"/>
                <a:ea typeface="Times New Roman" panose="02020603050405020304" pitchFamily="18" charset="0"/>
              </a:rPr>
              <a:t>May our words and deeds</a:t>
            </a:r>
            <a:br>
              <a:rPr lang="en-US" dirty="0">
                <a:latin typeface="Calibri" panose="020F0502020204030204" pitchFamily="34" charset="0"/>
                <a:ea typeface="Times New Roman" panose="02020603050405020304" pitchFamily="18" charset="0"/>
              </a:rPr>
            </a:br>
            <a:r>
              <a:rPr lang="en-US" dirty="0">
                <a:latin typeface="Calibri" panose="020F0502020204030204" pitchFamily="34" charset="0"/>
                <a:ea typeface="Times New Roman" panose="02020603050405020304" pitchFamily="18" charset="0"/>
              </a:rPr>
              <a:t>announce your faithful love to all the world.</a:t>
            </a:r>
            <a:endParaRPr lang="en-US" dirty="0">
              <a:latin typeface="Times New Roman" panose="02020603050405020304" pitchFamily="18" charset="0"/>
              <a:ea typeface="Times New Roman" panose="02020603050405020304" pitchFamily="18" charset="0"/>
            </a:endParaRPr>
          </a:p>
          <a:p>
            <a:pPr marL="228600" indent="0">
              <a:spcBef>
                <a:spcPts val="0"/>
              </a:spcBef>
              <a:spcAft>
                <a:spcPts val="600"/>
              </a:spcAft>
              <a:buNone/>
            </a:pPr>
            <a:r>
              <a:rPr lang="en-US" dirty="0">
                <a:latin typeface="Calibri" panose="020F0502020204030204" pitchFamily="34" charset="0"/>
                <a:ea typeface="Times New Roman" panose="02020603050405020304" pitchFamily="18" charset="0"/>
              </a:rPr>
              <a:t>We ask this through </a:t>
            </a:r>
            <a:r>
              <a:rPr lang="en-US" cap="small" dirty="0">
                <a:latin typeface="Calibri" panose="020F0502020204030204" pitchFamily="34" charset="0"/>
                <a:ea typeface="Times New Roman" panose="02020603050405020304" pitchFamily="18" charset="0"/>
              </a:rPr>
              <a:t>Christ</a:t>
            </a:r>
            <a:r>
              <a:rPr lang="en-US" dirty="0">
                <a:latin typeface="Calibri" panose="020F0502020204030204" pitchFamily="34" charset="0"/>
                <a:ea typeface="Times New Roman" panose="02020603050405020304" pitchFamily="18" charset="0"/>
              </a:rPr>
              <a:t> our </a:t>
            </a:r>
            <a:r>
              <a:rPr lang="en-US" cap="small" dirty="0">
                <a:latin typeface="Calibri" panose="020F0502020204030204" pitchFamily="34" charset="0"/>
                <a:ea typeface="Times New Roman" panose="02020603050405020304" pitchFamily="18" charset="0"/>
              </a:rPr>
              <a:t>Lord</a:t>
            </a:r>
            <a:r>
              <a:rPr lang="en-US" dirty="0">
                <a:latin typeface="Calibri" panose="020F0502020204030204" pitchFamily="34" charset="0"/>
                <a:ea typeface="Times New Roman" panose="02020603050405020304" pitchFamily="18" charset="0"/>
              </a:rPr>
              <a:t>. Amen</a:t>
            </a:r>
            <a:r>
              <a:rPr lang="en-US" dirty="0" smtClean="0">
                <a:latin typeface="Calibri" panose="020F0502020204030204" pitchFamily="34" charset="0"/>
                <a:ea typeface="Times New Roman" panose="02020603050405020304" pitchFamily="18" charset="0"/>
              </a:rPr>
              <a:t>. </a:t>
            </a:r>
          </a:p>
          <a:p>
            <a:pPr marL="228600" indent="0">
              <a:spcBef>
                <a:spcPts val="0"/>
              </a:spcBef>
              <a:spcAft>
                <a:spcPts val="600"/>
              </a:spcAft>
              <a:buNone/>
            </a:pPr>
            <a:r>
              <a:rPr lang="en-US" b="1" dirty="0" smtClean="0">
                <a:latin typeface="Calibri" panose="020F0502020204030204" pitchFamily="34" charset="0"/>
                <a:ea typeface="Times New Roman" panose="02020603050405020304" pitchFamily="18" charset="0"/>
              </a:rPr>
              <a:t>Leader: </a:t>
            </a:r>
            <a:r>
              <a:rPr lang="en-US" dirty="0" smtClean="0">
                <a:latin typeface="Calibri" panose="020F0502020204030204" pitchFamily="34" charset="0"/>
                <a:ea typeface="Times New Roman" panose="02020603050405020304" pitchFamily="18" charset="0"/>
              </a:rPr>
              <a:t>Go in the Peace of Christ. </a:t>
            </a:r>
          </a:p>
          <a:p>
            <a:pPr marL="228600" indent="0">
              <a:spcBef>
                <a:spcPts val="0"/>
              </a:spcBef>
              <a:spcAft>
                <a:spcPts val="600"/>
              </a:spcAft>
              <a:buNone/>
            </a:pPr>
            <a:r>
              <a:rPr lang="en-US" b="1" dirty="0" smtClean="0">
                <a:latin typeface="Calibri" panose="020F0502020204030204" pitchFamily="34" charset="0"/>
                <a:ea typeface="Times New Roman" panose="02020603050405020304" pitchFamily="18" charset="0"/>
              </a:rPr>
              <a:t>All:</a:t>
            </a:r>
            <a:r>
              <a:rPr lang="en-US" dirty="0" smtClean="0">
                <a:latin typeface="Calibri" panose="020F0502020204030204" pitchFamily="34" charset="0"/>
                <a:ea typeface="Times New Roman" panose="02020603050405020304" pitchFamily="18" charset="0"/>
              </a:rPr>
              <a:t> Thanks be to God!</a:t>
            </a:r>
          </a:p>
          <a:p>
            <a:pPr marL="228600" indent="0">
              <a:spcBef>
                <a:spcPts val="0"/>
              </a:spcBef>
              <a:spcAft>
                <a:spcPts val="600"/>
              </a:spcAft>
              <a:buNone/>
            </a:pPr>
            <a:endParaRPr lang="en-US" dirty="0">
              <a:latin typeface="Calibri" panose="020F0502020204030204" pitchFamily="34" charset="0"/>
              <a:ea typeface="Times New Roman" panose="02020603050405020304" pitchFamily="18" charset="0"/>
            </a:endParaRPr>
          </a:p>
          <a:p>
            <a:pPr marL="228600" indent="0">
              <a:spcBef>
                <a:spcPts val="0"/>
              </a:spcBef>
              <a:spcAft>
                <a:spcPts val="600"/>
              </a:spcAft>
              <a:buNone/>
            </a:pPr>
            <a:r>
              <a:rPr lang="en-US" i="1" dirty="0" smtClean="0">
                <a:latin typeface="Calibri" panose="020F0502020204030204" pitchFamily="34" charset="0"/>
                <a:ea typeface="Times New Roman" panose="02020603050405020304" pitchFamily="18" charset="0"/>
              </a:rPr>
              <a:t>Note: We are using this as the closing prayer every month this year. We sent it in prayer card form to the families before the first gathering, in case they wanted to print it out. We will always have it on a slide for them as well. </a:t>
            </a:r>
            <a:endParaRPr lang="en-US" i="1"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9605523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r>
              <a:rPr lang="en-US" dirty="0" smtClean="0"/>
              <a:t>Thank you for joining us for Faith Formation L!VE!</a:t>
            </a:r>
          </a:p>
          <a:p>
            <a:r>
              <a:rPr lang="en-US" dirty="0" smtClean="0"/>
              <a:t>Join us next month for “Holy Families, Imperfect Families” </a:t>
            </a:r>
          </a:p>
          <a:p>
            <a:r>
              <a:rPr lang="en-US" dirty="0" smtClean="0"/>
              <a:t> Visit Kitchen Table Faith</a:t>
            </a:r>
          </a:p>
          <a:p>
            <a:r>
              <a:rPr lang="en-US" dirty="0" smtClean="0"/>
              <a:t>Send in your Parish Connection</a:t>
            </a:r>
          </a:p>
        </p:txBody>
      </p:sp>
      <p:pic>
        <p:nvPicPr>
          <p:cNvPr id="5"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74508" y="3830128"/>
            <a:ext cx="2019062" cy="2426687"/>
          </a:xfrm>
          <a:prstGeom prst="rect">
            <a:avLst/>
          </a:prstGeom>
        </p:spPr>
      </p:pic>
    </p:spTree>
    <p:extLst>
      <p:ext uri="{BB962C8B-B14F-4D97-AF65-F5344CB8AC3E}">
        <p14:creationId xmlns:p14="http://schemas.microsoft.com/office/powerpoint/2010/main" val="2396171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touch base as we begin…</a:t>
            </a:r>
            <a:endParaRPr lang="en-US" dirty="0"/>
          </a:p>
        </p:txBody>
      </p:sp>
      <p:sp>
        <p:nvSpPr>
          <p:cNvPr id="3" name="Content Placeholder 2"/>
          <p:cNvSpPr>
            <a:spLocks noGrp="1"/>
          </p:cNvSpPr>
          <p:nvPr>
            <p:ph idx="1"/>
          </p:nvPr>
        </p:nvSpPr>
        <p:spPr/>
        <p:txBody>
          <a:bodyPr/>
          <a:lstStyle/>
          <a:p>
            <a:r>
              <a:rPr lang="en-US" i="1" dirty="0" smtClean="0"/>
              <a:t>Note: We plan to display this slide 15 minutes before the scheduled start of the gathering. </a:t>
            </a:r>
          </a:p>
          <a:p>
            <a:r>
              <a:rPr lang="en-US" dirty="0"/>
              <a:t>U</a:t>
            </a:r>
            <a:r>
              <a:rPr lang="en-US" dirty="0" smtClean="0"/>
              <a:t>sing the chat, please tell us your family name and your family’s favorite holiday treat. </a:t>
            </a:r>
          </a:p>
          <a:p>
            <a:r>
              <a:rPr lang="en-US" dirty="0" smtClean="0"/>
              <a:t>Please remember to have your candle and Bible, handout (or a piece of paper), and something to write with ready when we begin!</a:t>
            </a:r>
            <a:endParaRPr lang="en-US" dirty="0"/>
          </a:p>
        </p:txBody>
      </p:sp>
    </p:spTree>
    <p:extLst>
      <p:ext uri="{BB962C8B-B14F-4D97-AF65-F5344CB8AC3E}">
        <p14:creationId xmlns:p14="http://schemas.microsoft.com/office/powerpoint/2010/main" val="31678851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Check-in</a:t>
            </a:r>
            <a:endParaRPr lang="en-US" dirty="0"/>
          </a:p>
        </p:txBody>
      </p:sp>
      <p:sp>
        <p:nvSpPr>
          <p:cNvPr id="3" name="Content Placeholder 2"/>
          <p:cNvSpPr>
            <a:spLocks noGrp="1"/>
          </p:cNvSpPr>
          <p:nvPr>
            <p:ph idx="1"/>
          </p:nvPr>
        </p:nvSpPr>
        <p:spPr/>
        <p:txBody>
          <a:bodyPr/>
          <a:lstStyle/>
          <a:p>
            <a:r>
              <a:rPr lang="en-US" i="1" dirty="0" smtClean="0"/>
              <a:t>After the official gatherings ends, we to stay on for a few minutes to let people unmute their mics and say “hello” to each other, etc. </a:t>
            </a:r>
            <a:endParaRPr lang="en-US" i="1" dirty="0"/>
          </a:p>
        </p:txBody>
      </p:sp>
    </p:spTree>
    <p:extLst>
      <p:ext uri="{BB962C8B-B14F-4D97-AF65-F5344CB8AC3E}">
        <p14:creationId xmlns:p14="http://schemas.microsoft.com/office/powerpoint/2010/main" val="2498479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 sketch and music</a:t>
            </a:r>
            <a:endParaRPr lang="en-US" dirty="0"/>
          </a:p>
        </p:txBody>
      </p:sp>
      <p:sp>
        <p:nvSpPr>
          <p:cNvPr id="3" name="Content Placeholder 2"/>
          <p:cNvSpPr>
            <a:spLocks noGrp="1"/>
          </p:cNvSpPr>
          <p:nvPr>
            <p:ph idx="1"/>
          </p:nvPr>
        </p:nvSpPr>
        <p:spPr/>
        <p:txBody>
          <a:bodyPr/>
          <a:lstStyle/>
          <a:p>
            <a:r>
              <a:rPr lang="en-US" i="1" dirty="0" smtClean="0"/>
              <a:t>We asked some households to make short videos showing themselves getting ready for Faith Formation. We then put them together to make one video, about three minutes in length. We play it about three minutes before the gathering begins. </a:t>
            </a:r>
          </a:p>
          <a:p>
            <a:r>
              <a:rPr lang="en-US" i="1" dirty="0" smtClean="0"/>
              <a:t>Note: John </a:t>
            </a:r>
            <a:r>
              <a:rPr lang="en-US" i="1" dirty="0"/>
              <a:t>Roberto urges parishes to think in “seasons” of about three months this year. We decided to use the same video for September, October, and November and hope to change it up in </a:t>
            </a:r>
            <a:r>
              <a:rPr lang="en-US" i="1" dirty="0" smtClean="0"/>
              <a:t>December</a:t>
            </a:r>
          </a:p>
          <a:p>
            <a:r>
              <a:rPr lang="en-US" i="1" dirty="0" smtClean="0"/>
              <a:t>After the video, we have a little music and a slide to signal that it’s time to begin. </a:t>
            </a:r>
            <a:endParaRPr lang="en-US" i="1" dirty="0" smtClean="0"/>
          </a:p>
          <a:p>
            <a:endParaRPr lang="en-US" i="1" dirty="0"/>
          </a:p>
        </p:txBody>
      </p:sp>
    </p:spTree>
    <p:extLst>
      <p:ext uri="{BB962C8B-B14F-4D97-AF65-F5344CB8AC3E}">
        <p14:creationId xmlns:p14="http://schemas.microsoft.com/office/powerpoint/2010/main" val="179910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95825" y="863600"/>
            <a:ext cx="4261025" cy="5121275"/>
          </a:xfrm>
        </p:spPr>
      </p:pic>
    </p:spTree>
    <p:extLst>
      <p:ext uri="{BB962C8B-B14F-4D97-AF65-F5344CB8AC3E}">
        <p14:creationId xmlns:p14="http://schemas.microsoft.com/office/powerpoint/2010/main" val="2247557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on Zoom….</a:t>
            </a:r>
            <a:endParaRPr lang="en-US" dirty="0"/>
          </a:p>
        </p:txBody>
      </p:sp>
      <p:sp>
        <p:nvSpPr>
          <p:cNvPr id="3" name="Content Placeholder 2"/>
          <p:cNvSpPr>
            <a:spLocks noGrp="1"/>
          </p:cNvSpPr>
          <p:nvPr>
            <p:ph idx="1"/>
          </p:nvPr>
        </p:nvSpPr>
        <p:spPr/>
        <p:txBody>
          <a:bodyPr/>
          <a:lstStyle/>
          <a:p>
            <a:r>
              <a:rPr lang="en-US" dirty="0" smtClean="0"/>
              <a:t>Please keep your cameras on, if possible. We want to see you!</a:t>
            </a:r>
          </a:p>
          <a:p>
            <a:r>
              <a:rPr lang="en-US" dirty="0" smtClean="0"/>
              <a:t>Please keep your mic muted unless invited to unmute.</a:t>
            </a:r>
          </a:p>
          <a:p>
            <a:r>
              <a:rPr lang="en-US" dirty="0" smtClean="0"/>
              <a:t>Please use the chat function to ask questions or comment. A member of the team will respond.</a:t>
            </a:r>
          </a:p>
          <a:p>
            <a:r>
              <a:rPr lang="en-US" dirty="0" smtClean="0"/>
              <a:t>We suggest you use speaker view, so you can clearly see who is talking when a team member is on live. </a:t>
            </a:r>
            <a:endParaRPr lang="en-US" dirty="0" smtClean="0"/>
          </a:p>
          <a:p>
            <a:r>
              <a:rPr lang="en-US" i="1" dirty="0"/>
              <a:t>Reminder: </a:t>
            </a:r>
            <a:r>
              <a:rPr lang="en-US" b="1" i="1" dirty="0"/>
              <a:t>Take 5</a:t>
            </a:r>
            <a:r>
              <a:rPr lang="en-US" i="1" dirty="0"/>
              <a:t> offers an opportunity to discuss within your household – or journal if you are watching alone.</a:t>
            </a:r>
            <a:endParaRPr lang="en-US" dirty="0"/>
          </a:p>
        </p:txBody>
      </p:sp>
    </p:spTree>
    <p:extLst>
      <p:ext uri="{BB962C8B-B14F-4D97-AF65-F5344CB8AC3E}">
        <p14:creationId xmlns:p14="http://schemas.microsoft.com/office/powerpoint/2010/main" val="3672306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Happening </a:t>
            </a:r>
            <a:br>
              <a:rPr lang="en-US" dirty="0" smtClean="0"/>
            </a:br>
            <a:r>
              <a:rPr lang="en-US" dirty="0" smtClean="0"/>
              <a:t>at the </a:t>
            </a:r>
            <a:br>
              <a:rPr lang="en-US" dirty="0" smtClean="0"/>
            </a:br>
            <a:r>
              <a:rPr lang="en-US" dirty="0" smtClean="0"/>
              <a:t>Parish? </a:t>
            </a:r>
            <a:endParaRPr lang="en-US" dirty="0"/>
          </a:p>
        </p:txBody>
      </p:sp>
      <p:sp>
        <p:nvSpPr>
          <p:cNvPr id="3" name="Content Placeholder 2"/>
          <p:cNvSpPr>
            <a:spLocks noGrp="1"/>
          </p:cNvSpPr>
          <p:nvPr>
            <p:ph idx="1"/>
          </p:nvPr>
        </p:nvSpPr>
        <p:spPr/>
        <p:txBody>
          <a:bodyPr/>
          <a:lstStyle/>
          <a:p>
            <a:r>
              <a:rPr lang="en-US" i="1" dirty="0" smtClean="0"/>
              <a:t>We show a slide show of photos of parish life. </a:t>
            </a:r>
          </a:p>
        </p:txBody>
      </p:sp>
    </p:spTree>
    <p:extLst>
      <p:ext uri="{BB962C8B-B14F-4D97-AF65-F5344CB8AC3E}">
        <p14:creationId xmlns:p14="http://schemas.microsoft.com/office/powerpoint/2010/main" val="4068536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a:t>
            </a:r>
            <a:br>
              <a:rPr lang="en-US" dirty="0" smtClean="0"/>
            </a:br>
            <a:r>
              <a:rPr lang="en-US" dirty="0" smtClean="0"/>
              <a:t>the</a:t>
            </a:r>
            <a:br>
              <a:rPr lang="en-US" dirty="0" smtClean="0"/>
            </a:br>
            <a:r>
              <a:rPr lang="en-US" dirty="0" smtClean="0"/>
              <a:t>Context</a:t>
            </a:r>
            <a:endParaRPr lang="en-US" dirty="0"/>
          </a:p>
        </p:txBody>
      </p:sp>
      <p:sp>
        <p:nvSpPr>
          <p:cNvPr id="3" name="Content Placeholder 2"/>
          <p:cNvSpPr>
            <a:spLocks noGrp="1"/>
          </p:cNvSpPr>
          <p:nvPr>
            <p:ph idx="1"/>
          </p:nvPr>
        </p:nvSpPr>
        <p:spPr/>
        <p:txBody>
          <a:bodyPr/>
          <a:lstStyle/>
          <a:p>
            <a:r>
              <a:rPr lang="en-US" i="1" dirty="0" smtClean="0"/>
              <a:t>Fr. Tim or a member of the team previews the topic of our gathering and shares how it fits into the focus for the whole year. </a:t>
            </a:r>
            <a:endParaRPr lang="en-US" i="1" dirty="0"/>
          </a:p>
        </p:txBody>
      </p:sp>
    </p:spTree>
    <p:extLst>
      <p:ext uri="{BB962C8B-B14F-4D97-AF65-F5344CB8AC3E}">
        <p14:creationId xmlns:p14="http://schemas.microsoft.com/office/powerpoint/2010/main" val="575314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 Paul Returns</a:t>
            </a:r>
            <a:endParaRPr lang="en-US" dirty="0"/>
          </a:p>
        </p:txBody>
      </p:sp>
      <p:sp>
        <p:nvSpPr>
          <p:cNvPr id="3" name="Content Placeholder 2"/>
          <p:cNvSpPr>
            <a:spLocks noGrp="1"/>
          </p:cNvSpPr>
          <p:nvPr>
            <p:ph idx="1"/>
          </p:nvPr>
        </p:nvSpPr>
        <p:spPr/>
        <p:txBody>
          <a:bodyPr/>
          <a:lstStyle/>
          <a:p>
            <a:r>
              <a:rPr lang="en-US" i="1" dirty="0" smtClean="0"/>
              <a:t>As we transition from consideration of the epistles to the gospels, St. Paul returns one more time to remind us </a:t>
            </a:r>
            <a:r>
              <a:rPr lang="en-US" i="1" dirty="0" smtClean="0"/>
              <a:t>of our</a:t>
            </a:r>
            <a:r>
              <a:rPr lang="en-US" i="1" dirty="0" smtClean="0"/>
              <a:t> </a:t>
            </a:r>
            <a:r>
              <a:rPr lang="en-US" i="1" dirty="0" smtClean="0"/>
              <a:t>hope….</a:t>
            </a:r>
            <a:endParaRPr lang="en-US" i="1" dirty="0"/>
          </a:p>
        </p:txBody>
      </p:sp>
    </p:spTree>
    <p:extLst>
      <p:ext uri="{BB962C8B-B14F-4D97-AF65-F5344CB8AC3E}">
        <p14:creationId xmlns:p14="http://schemas.microsoft.com/office/powerpoint/2010/main" val="4150508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5</a:t>
            </a:r>
            <a:br>
              <a:rPr lang="en-US" dirty="0" smtClean="0"/>
            </a:br>
            <a:endParaRPr lang="en-US" dirty="0"/>
          </a:p>
        </p:txBody>
      </p:sp>
      <p:sp>
        <p:nvSpPr>
          <p:cNvPr id="3" name="Content Placeholder 2"/>
          <p:cNvSpPr>
            <a:spLocks noGrp="1"/>
          </p:cNvSpPr>
          <p:nvPr>
            <p:ph idx="1"/>
          </p:nvPr>
        </p:nvSpPr>
        <p:spPr/>
        <p:txBody>
          <a:bodyPr/>
          <a:lstStyle/>
          <a:p>
            <a:endParaRPr lang="en-US" dirty="0" smtClean="0"/>
          </a:p>
          <a:p>
            <a:r>
              <a:rPr lang="en-US" dirty="0" smtClean="0"/>
              <a:t>Every family has a unique story.</a:t>
            </a:r>
          </a:p>
          <a:p>
            <a:r>
              <a:rPr lang="en-US" dirty="0" smtClean="0"/>
              <a:t>Take some time to talk about your family’s story… when did it begin? What special events do you remember and celebrate?</a:t>
            </a:r>
          </a:p>
          <a:p>
            <a:r>
              <a:rPr lang="en-US" dirty="0" smtClean="0"/>
              <a:t>Use the timeline on your December activity sheet, or a plain piece of paper, to create a timeline of your family’s story.</a:t>
            </a:r>
          </a:p>
          <a:p>
            <a:endParaRPr lang="en-US" i="1" dirty="0"/>
          </a:p>
          <a:p>
            <a:pPr marL="0" indent="0">
              <a:buNone/>
            </a:pPr>
            <a:r>
              <a:rPr lang="en-US" i="1" dirty="0" smtClean="0"/>
              <a:t>(See the opening activity in the script for a fuller explanation of this)</a:t>
            </a:r>
            <a:endParaRPr lang="en-US" i="1" dirty="0"/>
          </a:p>
        </p:txBody>
      </p:sp>
    </p:spTree>
    <p:extLst>
      <p:ext uri="{BB962C8B-B14F-4D97-AF65-F5344CB8AC3E}">
        <p14:creationId xmlns:p14="http://schemas.microsoft.com/office/powerpoint/2010/main" val="2698132274"/>
      </p:ext>
    </p:extLst>
  </p:cSld>
  <p:clrMapOvr>
    <a:masterClrMapping/>
  </p:clrMapOvr>
</p:sld>
</file>

<file path=ppt/theme/theme1.xml><?xml version="1.0" encoding="utf-8"?>
<a:theme xmlns:a="http://schemas.openxmlformats.org/drawingml/2006/main" name="Fra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39D77354-939E-4A26-AE51-B3F9618B14B7}"/>
    </a:ext>
  </a:extLst>
</a:theme>
</file>

<file path=docProps/app.xml><?xml version="1.0" encoding="utf-8"?>
<Properties xmlns="http://schemas.openxmlformats.org/officeDocument/2006/extended-properties" xmlns:vt="http://schemas.openxmlformats.org/officeDocument/2006/docPropsVTypes">
  <Template/>
  <TotalTime>1606</TotalTime>
  <Words>746</Words>
  <Application>Microsoft Office PowerPoint</Application>
  <PresentationFormat>Widescreen</PresentationFormat>
  <Paragraphs>75</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Calibri</vt:lpstr>
      <vt:lpstr>Corbel</vt:lpstr>
      <vt:lpstr>Times New Roman</vt:lpstr>
      <vt:lpstr>Wingdings 2</vt:lpstr>
      <vt:lpstr>Frame</vt:lpstr>
      <vt:lpstr>A Family of Believers: Called and Sent by Jesus</vt:lpstr>
      <vt:lpstr>Let’s touch base as we begin…</vt:lpstr>
      <vt:lpstr>Opening sketch and music</vt:lpstr>
      <vt:lpstr>Welcome!</vt:lpstr>
      <vt:lpstr>When on Zoom….</vt:lpstr>
      <vt:lpstr>What’s Happening  at the  Parish? </vt:lpstr>
      <vt:lpstr>Setting the Context</vt:lpstr>
      <vt:lpstr>St. Paul Returns</vt:lpstr>
      <vt:lpstr>Take 5 </vt:lpstr>
      <vt:lpstr>Call to Prayer</vt:lpstr>
      <vt:lpstr>Opening  Prayer</vt:lpstr>
      <vt:lpstr>Opening Prayer</vt:lpstr>
      <vt:lpstr>Waiting  in  Hope</vt:lpstr>
      <vt:lpstr>Closing  Activity</vt:lpstr>
      <vt:lpstr>Parish Connection</vt:lpstr>
      <vt:lpstr>Kitchen  Table  Faith</vt:lpstr>
      <vt:lpstr>Announcements</vt:lpstr>
      <vt:lpstr>Closing Prayer</vt:lpstr>
      <vt:lpstr>Thank you!</vt:lpstr>
      <vt:lpstr>Check-in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Family of Believers: Called and Sent by Jesus</dc:title>
  <dc:creator>Paulette Chapman</dc:creator>
  <cp:lastModifiedBy>Paulette Chapman</cp:lastModifiedBy>
  <cp:revision>43</cp:revision>
  <dcterms:created xsi:type="dcterms:W3CDTF">2020-08-17T20:33:53Z</dcterms:created>
  <dcterms:modified xsi:type="dcterms:W3CDTF">2020-11-18T17:11:37Z</dcterms:modified>
</cp:coreProperties>
</file>